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19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139B0A-7B5C-4607-A6F2-59D7152A7B5A}" type="datetimeFigureOut">
              <a:rPr lang="en-US" smtClean="0"/>
              <a:pPr/>
              <a:t>3/4/2011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9EF14A-9301-446B-A815-3FA757E399F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27F128D-D363-4F2F-B577-5CBB0234B801}" type="datetime1">
              <a:rPr lang="en-US" smtClean="0"/>
              <a:pPr/>
              <a:t>3/4/2011</a:t>
            </a:fld>
            <a:endParaRPr lang="en-US"/>
          </a:p>
        </p:txBody>
      </p:sp>
      <p:sp>
        <p:nvSpPr>
          <p:cNvPr id="5" name="Footer Placeholder 4"/>
          <p:cNvSpPr>
            <a:spLocks noGrp="1"/>
          </p:cNvSpPr>
          <p:nvPr>
            <p:ph type="ftr" sz="quarter" idx="11"/>
          </p:nvPr>
        </p:nvSpPr>
        <p:spPr/>
        <p:txBody>
          <a:bodyPr/>
          <a:lstStyle/>
          <a:p>
            <a:r>
              <a:rPr lang="en-US" smtClean="0"/>
              <a:t>2011 @ LIHernandez</a:t>
            </a:r>
            <a:endParaRPr lang="en-US"/>
          </a:p>
        </p:txBody>
      </p:sp>
      <p:sp>
        <p:nvSpPr>
          <p:cNvPr id="6" name="Slide Number Placeholder 5"/>
          <p:cNvSpPr>
            <a:spLocks noGrp="1"/>
          </p:cNvSpPr>
          <p:nvPr>
            <p:ph type="sldNum" sz="quarter" idx="12"/>
          </p:nvPr>
        </p:nvSpPr>
        <p:spPr/>
        <p:txBody>
          <a:bodyPr/>
          <a:lstStyle/>
          <a:p>
            <a:fld id="{EFDAD8A2-5F2F-4C4C-920D-47C838B9470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590556-E8BF-49E3-A541-D14157B5E05F}" type="datetime1">
              <a:rPr lang="en-US" smtClean="0"/>
              <a:pPr/>
              <a:t>3/4/2011</a:t>
            </a:fld>
            <a:endParaRPr lang="en-US"/>
          </a:p>
        </p:txBody>
      </p:sp>
      <p:sp>
        <p:nvSpPr>
          <p:cNvPr id="5" name="Footer Placeholder 4"/>
          <p:cNvSpPr>
            <a:spLocks noGrp="1"/>
          </p:cNvSpPr>
          <p:nvPr>
            <p:ph type="ftr" sz="quarter" idx="11"/>
          </p:nvPr>
        </p:nvSpPr>
        <p:spPr/>
        <p:txBody>
          <a:bodyPr/>
          <a:lstStyle/>
          <a:p>
            <a:r>
              <a:rPr lang="en-US" smtClean="0"/>
              <a:t>2011 @ LIHernandez</a:t>
            </a:r>
            <a:endParaRPr lang="en-US"/>
          </a:p>
        </p:txBody>
      </p:sp>
      <p:sp>
        <p:nvSpPr>
          <p:cNvPr id="6" name="Slide Number Placeholder 5"/>
          <p:cNvSpPr>
            <a:spLocks noGrp="1"/>
          </p:cNvSpPr>
          <p:nvPr>
            <p:ph type="sldNum" sz="quarter" idx="12"/>
          </p:nvPr>
        </p:nvSpPr>
        <p:spPr/>
        <p:txBody>
          <a:bodyPr/>
          <a:lstStyle/>
          <a:p>
            <a:fld id="{EFDAD8A2-5F2F-4C4C-920D-47C838B9470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9C32E1-A800-4940-B60E-D15D1CA4BDC3}" type="datetime1">
              <a:rPr lang="en-US" smtClean="0"/>
              <a:pPr/>
              <a:t>3/4/2011</a:t>
            </a:fld>
            <a:endParaRPr lang="en-US"/>
          </a:p>
        </p:txBody>
      </p:sp>
      <p:sp>
        <p:nvSpPr>
          <p:cNvPr id="5" name="Footer Placeholder 4"/>
          <p:cNvSpPr>
            <a:spLocks noGrp="1"/>
          </p:cNvSpPr>
          <p:nvPr>
            <p:ph type="ftr" sz="quarter" idx="11"/>
          </p:nvPr>
        </p:nvSpPr>
        <p:spPr/>
        <p:txBody>
          <a:bodyPr/>
          <a:lstStyle/>
          <a:p>
            <a:r>
              <a:rPr lang="en-US" smtClean="0"/>
              <a:t>2011 @ LIHernandez</a:t>
            </a:r>
            <a:endParaRPr lang="en-US"/>
          </a:p>
        </p:txBody>
      </p:sp>
      <p:sp>
        <p:nvSpPr>
          <p:cNvPr id="6" name="Slide Number Placeholder 5"/>
          <p:cNvSpPr>
            <a:spLocks noGrp="1"/>
          </p:cNvSpPr>
          <p:nvPr>
            <p:ph type="sldNum" sz="quarter" idx="12"/>
          </p:nvPr>
        </p:nvSpPr>
        <p:spPr/>
        <p:txBody>
          <a:bodyPr/>
          <a:lstStyle/>
          <a:p>
            <a:fld id="{EFDAD8A2-5F2F-4C4C-920D-47C838B9470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879A0B-946A-4BAC-8872-F7823FF0553E}" type="datetime1">
              <a:rPr lang="en-US" smtClean="0"/>
              <a:pPr/>
              <a:t>3/4/2011</a:t>
            </a:fld>
            <a:endParaRPr lang="en-US"/>
          </a:p>
        </p:txBody>
      </p:sp>
      <p:sp>
        <p:nvSpPr>
          <p:cNvPr id="5" name="Footer Placeholder 4"/>
          <p:cNvSpPr>
            <a:spLocks noGrp="1"/>
          </p:cNvSpPr>
          <p:nvPr>
            <p:ph type="ftr" sz="quarter" idx="11"/>
          </p:nvPr>
        </p:nvSpPr>
        <p:spPr/>
        <p:txBody>
          <a:bodyPr/>
          <a:lstStyle/>
          <a:p>
            <a:r>
              <a:rPr lang="en-US" smtClean="0"/>
              <a:t>2011 @ LIHernandez</a:t>
            </a:r>
            <a:endParaRPr lang="en-US"/>
          </a:p>
        </p:txBody>
      </p:sp>
      <p:sp>
        <p:nvSpPr>
          <p:cNvPr id="6" name="Slide Number Placeholder 5"/>
          <p:cNvSpPr>
            <a:spLocks noGrp="1"/>
          </p:cNvSpPr>
          <p:nvPr>
            <p:ph type="sldNum" sz="quarter" idx="12"/>
          </p:nvPr>
        </p:nvSpPr>
        <p:spPr/>
        <p:txBody>
          <a:bodyPr/>
          <a:lstStyle/>
          <a:p>
            <a:fld id="{EFDAD8A2-5F2F-4C4C-920D-47C838B9470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0CF6E7-0CF3-46F8-BA52-D08D56F36740}" type="datetime1">
              <a:rPr lang="en-US" smtClean="0"/>
              <a:pPr/>
              <a:t>3/4/2011</a:t>
            </a:fld>
            <a:endParaRPr lang="en-US"/>
          </a:p>
        </p:txBody>
      </p:sp>
      <p:sp>
        <p:nvSpPr>
          <p:cNvPr id="5" name="Footer Placeholder 4"/>
          <p:cNvSpPr>
            <a:spLocks noGrp="1"/>
          </p:cNvSpPr>
          <p:nvPr>
            <p:ph type="ftr" sz="quarter" idx="11"/>
          </p:nvPr>
        </p:nvSpPr>
        <p:spPr/>
        <p:txBody>
          <a:bodyPr/>
          <a:lstStyle/>
          <a:p>
            <a:r>
              <a:rPr lang="en-US" smtClean="0"/>
              <a:t>2011 @ LIHernandez</a:t>
            </a:r>
            <a:endParaRPr lang="en-US"/>
          </a:p>
        </p:txBody>
      </p:sp>
      <p:sp>
        <p:nvSpPr>
          <p:cNvPr id="6" name="Slide Number Placeholder 5"/>
          <p:cNvSpPr>
            <a:spLocks noGrp="1"/>
          </p:cNvSpPr>
          <p:nvPr>
            <p:ph type="sldNum" sz="quarter" idx="12"/>
          </p:nvPr>
        </p:nvSpPr>
        <p:spPr/>
        <p:txBody>
          <a:bodyPr/>
          <a:lstStyle/>
          <a:p>
            <a:fld id="{EFDAD8A2-5F2F-4C4C-920D-47C838B9470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4440AE8-175B-4FCB-8EFE-FF55B4CE1E2C}" type="datetime1">
              <a:rPr lang="en-US" smtClean="0"/>
              <a:pPr/>
              <a:t>3/4/2011</a:t>
            </a:fld>
            <a:endParaRPr lang="en-US"/>
          </a:p>
        </p:txBody>
      </p:sp>
      <p:sp>
        <p:nvSpPr>
          <p:cNvPr id="6" name="Footer Placeholder 5"/>
          <p:cNvSpPr>
            <a:spLocks noGrp="1"/>
          </p:cNvSpPr>
          <p:nvPr>
            <p:ph type="ftr" sz="quarter" idx="11"/>
          </p:nvPr>
        </p:nvSpPr>
        <p:spPr/>
        <p:txBody>
          <a:bodyPr/>
          <a:lstStyle/>
          <a:p>
            <a:r>
              <a:rPr lang="en-US" smtClean="0"/>
              <a:t>2011 @ LIHernandez</a:t>
            </a:r>
            <a:endParaRPr lang="en-US"/>
          </a:p>
        </p:txBody>
      </p:sp>
      <p:sp>
        <p:nvSpPr>
          <p:cNvPr id="7" name="Slide Number Placeholder 6"/>
          <p:cNvSpPr>
            <a:spLocks noGrp="1"/>
          </p:cNvSpPr>
          <p:nvPr>
            <p:ph type="sldNum" sz="quarter" idx="12"/>
          </p:nvPr>
        </p:nvSpPr>
        <p:spPr/>
        <p:txBody>
          <a:bodyPr/>
          <a:lstStyle/>
          <a:p>
            <a:fld id="{EFDAD8A2-5F2F-4C4C-920D-47C838B9470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4CB9C6D-DED7-4685-9F91-B6EC933FCBD2}" type="datetime1">
              <a:rPr lang="en-US" smtClean="0"/>
              <a:pPr/>
              <a:t>3/4/2011</a:t>
            </a:fld>
            <a:endParaRPr lang="en-US"/>
          </a:p>
        </p:txBody>
      </p:sp>
      <p:sp>
        <p:nvSpPr>
          <p:cNvPr id="8" name="Footer Placeholder 7"/>
          <p:cNvSpPr>
            <a:spLocks noGrp="1"/>
          </p:cNvSpPr>
          <p:nvPr>
            <p:ph type="ftr" sz="quarter" idx="11"/>
          </p:nvPr>
        </p:nvSpPr>
        <p:spPr/>
        <p:txBody>
          <a:bodyPr/>
          <a:lstStyle/>
          <a:p>
            <a:r>
              <a:rPr lang="en-US" smtClean="0"/>
              <a:t>2011 @ LIHernandez</a:t>
            </a:r>
            <a:endParaRPr lang="en-US"/>
          </a:p>
        </p:txBody>
      </p:sp>
      <p:sp>
        <p:nvSpPr>
          <p:cNvPr id="9" name="Slide Number Placeholder 8"/>
          <p:cNvSpPr>
            <a:spLocks noGrp="1"/>
          </p:cNvSpPr>
          <p:nvPr>
            <p:ph type="sldNum" sz="quarter" idx="12"/>
          </p:nvPr>
        </p:nvSpPr>
        <p:spPr/>
        <p:txBody>
          <a:bodyPr/>
          <a:lstStyle/>
          <a:p>
            <a:fld id="{EFDAD8A2-5F2F-4C4C-920D-47C838B9470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737FE4-8E72-44C3-B80B-1673F0F27107}" type="datetime1">
              <a:rPr lang="en-US" smtClean="0"/>
              <a:pPr/>
              <a:t>3/4/2011</a:t>
            </a:fld>
            <a:endParaRPr lang="en-US"/>
          </a:p>
        </p:txBody>
      </p:sp>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52A8B7-52D7-40B2-BD9E-54C4A06CA3BC}" type="datetime1">
              <a:rPr lang="en-US" smtClean="0"/>
              <a:pPr/>
              <a:t>3/4/2011</a:t>
            </a:fld>
            <a:endParaRPr lang="en-US"/>
          </a:p>
        </p:txBody>
      </p:sp>
      <p:sp>
        <p:nvSpPr>
          <p:cNvPr id="3" name="Footer Placeholder 2"/>
          <p:cNvSpPr>
            <a:spLocks noGrp="1"/>
          </p:cNvSpPr>
          <p:nvPr>
            <p:ph type="ftr" sz="quarter" idx="11"/>
          </p:nvPr>
        </p:nvSpPr>
        <p:spPr/>
        <p:txBody>
          <a:bodyPr/>
          <a:lstStyle/>
          <a:p>
            <a:r>
              <a:rPr lang="en-US" smtClean="0"/>
              <a:t>2011 @ LIHernandez</a:t>
            </a:r>
            <a:endParaRPr lang="en-US"/>
          </a:p>
        </p:txBody>
      </p:sp>
      <p:sp>
        <p:nvSpPr>
          <p:cNvPr id="4" name="Slide Number Placeholder 3"/>
          <p:cNvSpPr>
            <a:spLocks noGrp="1"/>
          </p:cNvSpPr>
          <p:nvPr>
            <p:ph type="sldNum" sz="quarter" idx="12"/>
          </p:nvPr>
        </p:nvSpPr>
        <p:spPr/>
        <p:txBody>
          <a:bodyPr/>
          <a:lstStyle/>
          <a:p>
            <a:fld id="{EFDAD8A2-5F2F-4C4C-920D-47C838B9470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255869-C305-4E97-9BF5-583FA1C701E3}" type="datetime1">
              <a:rPr lang="en-US" smtClean="0"/>
              <a:pPr/>
              <a:t>3/4/2011</a:t>
            </a:fld>
            <a:endParaRPr lang="en-US"/>
          </a:p>
        </p:txBody>
      </p:sp>
      <p:sp>
        <p:nvSpPr>
          <p:cNvPr id="6" name="Footer Placeholder 5"/>
          <p:cNvSpPr>
            <a:spLocks noGrp="1"/>
          </p:cNvSpPr>
          <p:nvPr>
            <p:ph type="ftr" sz="quarter" idx="11"/>
          </p:nvPr>
        </p:nvSpPr>
        <p:spPr/>
        <p:txBody>
          <a:bodyPr/>
          <a:lstStyle/>
          <a:p>
            <a:r>
              <a:rPr lang="en-US" smtClean="0"/>
              <a:t>2011 @ LIHernandez</a:t>
            </a:r>
            <a:endParaRPr lang="en-US"/>
          </a:p>
        </p:txBody>
      </p:sp>
      <p:sp>
        <p:nvSpPr>
          <p:cNvPr id="7" name="Slide Number Placeholder 6"/>
          <p:cNvSpPr>
            <a:spLocks noGrp="1"/>
          </p:cNvSpPr>
          <p:nvPr>
            <p:ph type="sldNum" sz="quarter" idx="12"/>
          </p:nvPr>
        </p:nvSpPr>
        <p:spPr/>
        <p:txBody>
          <a:bodyPr/>
          <a:lstStyle/>
          <a:p>
            <a:fld id="{EFDAD8A2-5F2F-4C4C-920D-47C838B9470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47C2FB-8230-48D5-B106-5F496C9276E6}" type="datetime1">
              <a:rPr lang="en-US" smtClean="0"/>
              <a:pPr/>
              <a:t>3/4/2011</a:t>
            </a:fld>
            <a:endParaRPr lang="en-US"/>
          </a:p>
        </p:txBody>
      </p:sp>
      <p:sp>
        <p:nvSpPr>
          <p:cNvPr id="6" name="Footer Placeholder 5"/>
          <p:cNvSpPr>
            <a:spLocks noGrp="1"/>
          </p:cNvSpPr>
          <p:nvPr>
            <p:ph type="ftr" sz="quarter" idx="11"/>
          </p:nvPr>
        </p:nvSpPr>
        <p:spPr/>
        <p:txBody>
          <a:bodyPr/>
          <a:lstStyle/>
          <a:p>
            <a:r>
              <a:rPr lang="en-US" smtClean="0"/>
              <a:t>2011 @ LIHernandez</a:t>
            </a:r>
            <a:endParaRPr lang="en-US"/>
          </a:p>
        </p:txBody>
      </p:sp>
      <p:sp>
        <p:nvSpPr>
          <p:cNvPr id="7" name="Slide Number Placeholder 6"/>
          <p:cNvSpPr>
            <a:spLocks noGrp="1"/>
          </p:cNvSpPr>
          <p:nvPr>
            <p:ph type="sldNum" sz="quarter" idx="12"/>
          </p:nvPr>
        </p:nvSpPr>
        <p:spPr/>
        <p:txBody>
          <a:bodyPr/>
          <a:lstStyle/>
          <a:p>
            <a:fld id="{EFDAD8A2-5F2F-4C4C-920D-47C838B9470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40000"/>
                <a:lumOff val="60000"/>
              </a:schemeClr>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F52206-D3E7-49AC-93E1-3DC3547DF0E7}" type="datetime1">
              <a:rPr lang="en-US" smtClean="0"/>
              <a:pPr/>
              <a:t>3/4/2011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2011 @ LIHernandez</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DAD8A2-5F2F-4C4C-920D-47C838B9470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latin typeface="Times New Roman" pitchFamily="18" charset="0"/>
                <a:cs typeface="Times New Roman" pitchFamily="18" charset="0"/>
              </a:rPr>
              <a:t>Gender Policies in the Philippines</a:t>
            </a:r>
            <a:endParaRPr lang="en-US" b="1"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r>
              <a:rPr lang="en-US" baseline="0" dirty="0" smtClean="0">
                <a:solidFill>
                  <a:srgbClr val="000000"/>
                </a:solidFill>
                <a:latin typeface="Times New Roman"/>
              </a:rPr>
              <a:t>Government Policy on Gender and the National Machinery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Government Policy on Gender </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The FPW envisions development as “equitable, sustainable, free from violence, respectful of human rights, supportive of self-determination and the actualization of human potentials, and participatory and </a:t>
            </a:r>
            <a:r>
              <a:rPr lang="en-US" dirty="0" smtClean="0"/>
              <a:t>empowering.” </a:t>
            </a:r>
          </a:p>
          <a:p>
            <a:r>
              <a:rPr lang="en-US" dirty="0" smtClean="0"/>
              <a:t>The </a:t>
            </a:r>
            <a:r>
              <a:rPr lang="en-US" dirty="0"/>
              <a:t>FPW has the following 3 priority areas: (</a:t>
            </a:r>
            <a:r>
              <a:rPr lang="en-US" dirty="0" err="1"/>
              <a:t>i</a:t>
            </a:r>
            <a:r>
              <a:rPr lang="en-US" dirty="0"/>
              <a:t>) promotion of women’s economic empowerment, (ii) protection and advancement of women’s rights, and (iii) promotion of gender responsive governance. </a:t>
            </a:r>
          </a:p>
        </p:txBody>
      </p:sp>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Government Policy on Gender </a:t>
            </a:r>
            <a:endParaRPr lang="en-US" dirty="0"/>
          </a:p>
        </p:txBody>
      </p:sp>
      <p:sp>
        <p:nvSpPr>
          <p:cNvPr id="3" name="Content Placeholder 2"/>
          <p:cNvSpPr>
            <a:spLocks noGrp="1"/>
          </p:cNvSpPr>
          <p:nvPr>
            <p:ph idx="1"/>
          </p:nvPr>
        </p:nvSpPr>
        <p:spPr/>
        <p:txBody>
          <a:bodyPr>
            <a:normAutofit fontScale="85000" lnSpcReduction="10000"/>
          </a:bodyPr>
          <a:lstStyle/>
          <a:p>
            <a:r>
              <a:rPr lang="en-US" dirty="0"/>
              <a:t>The Plan has been implemented through a GAD mainstreaming strategy and in accordance with existing guidelines for the preparation of agency specific agenda and use of the gender budget. </a:t>
            </a:r>
            <a:endParaRPr lang="en-US" dirty="0" smtClean="0"/>
          </a:p>
          <a:p>
            <a:r>
              <a:rPr lang="en-US" dirty="0" smtClean="0"/>
              <a:t>It </a:t>
            </a:r>
            <a:r>
              <a:rPr lang="en-US" dirty="0"/>
              <a:t>is worthy to note that the Philippines is one of the few countries in the world that has adopted a GAD Policy Budget (1995) that requires all government agencies (including local government units) to utilize at least five percent of their respective total budgets for programs, activities and projects that address the needs and uphold rights of women. </a:t>
            </a:r>
          </a:p>
        </p:txBody>
      </p:sp>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Government Policy on Gender </a:t>
            </a:r>
            <a:endParaRPr lang="en-US" dirty="0"/>
          </a:p>
        </p:txBody>
      </p:sp>
      <p:sp>
        <p:nvSpPr>
          <p:cNvPr id="3" name="Content Placeholder 2"/>
          <p:cNvSpPr>
            <a:spLocks noGrp="1"/>
          </p:cNvSpPr>
          <p:nvPr>
            <p:ph idx="1"/>
          </p:nvPr>
        </p:nvSpPr>
        <p:spPr/>
        <p:txBody>
          <a:bodyPr>
            <a:normAutofit lnSpcReduction="10000"/>
          </a:bodyPr>
          <a:lstStyle/>
          <a:p>
            <a:r>
              <a:rPr lang="en-US" dirty="0"/>
              <a:t>In the area of legislative reforms, the Philippines has also ensured the protection of women against economic, social and political forms of discrimination. </a:t>
            </a:r>
            <a:endParaRPr lang="en-US" dirty="0" smtClean="0"/>
          </a:p>
          <a:p>
            <a:r>
              <a:rPr lang="en-US" dirty="0" smtClean="0"/>
              <a:t>The </a:t>
            </a:r>
            <a:r>
              <a:rPr lang="en-US" dirty="0"/>
              <a:t>country passed important laws like the </a:t>
            </a:r>
            <a:endParaRPr lang="en-US" dirty="0" smtClean="0"/>
          </a:p>
          <a:p>
            <a:pPr lvl="1"/>
            <a:r>
              <a:rPr lang="en-US" dirty="0" smtClean="0"/>
              <a:t>Rape </a:t>
            </a:r>
            <a:r>
              <a:rPr lang="en-US" dirty="0"/>
              <a:t>Victim Assistance and Protection Act of </a:t>
            </a:r>
            <a:r>
              <a:rPr lang="en-US" dirty="0" smtClean="0"/>
              <a:t>1998</a:t>
            </a:r>
          </a:p>
          <a:p>
            <a:pPr lvl="1"/>
            <a:r>
              <a:rPr lang="en-US" dirty="0" smtClean="0"/>
              <a:t>Anti </a:t>
            </a:r>
            <a:r>
              <a:rPr lang="en-US" dirty="0"/>
              <a:t>Sexual Harassment Act of 1995 </a:t>
            </a:r>
            <a:endParaRPr lang="en-US" dirty="0" smtClean="0"/>
          </a:p>
          <a:p>
            <a:pPr lvl="1"/>
            <a:r>
              <a:rPr lang="en-US" dirty="0" smtClean="0"/>
              <a:t>Anti-Violence </a:t>
            </a:r>
            <a:r>
              <a:rPr lang="en-US" dirty="0"/>
              <a:t>Against Women and Their Children Act of 2004. </a:t>
            </a:r>
          </a:p>
        </p:txBody>
      </p:sp>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National Machinery </a:t>
            </a:r>
          </a:p>
        </p:txBody>
      </p:sp>
      <p:sp>
        <p:nvSpPr>
          <p:cNvPr id="3" name="Content Placeholder 2"/>
          <p:cNvSpPr>
            <a:spLocks noGrp="1"/>
          </p:cNvSpPr>
          <p:nvPr>
            <p:ph idx="1"/>
          </p:nvPr>
        </p:nvSpPr>
        <p:spPr/>
        <p:txBody>
          <a:bodyPr>
            <a:normAutofit fontScale="92500" lnSpcReduction="20000"/>
          </a:bodyPr>
          <a:lstStyle/>
          <a:p>
            <a:r>
              <a:rPr lang="en-US" dirty="0" smtClean="0"/>
              <a:t>The </a:t>
            </a:r>
            <a:r>
              <a:rPr lang="en-US" dirty="0"/>
              <a:t>National Commission on the Role of Filipino Women (NCRFW) was established on 7 January 1975, through Presidential Decree No. 633. </a:t>
            </a:r>
            <a:endParaRPr lang="en-US" dirty="0" smtClean="0"/>
          </a:p>
          <a:p>
            <a:r>
              <a:rPr lang="en-US" dirty="0" smtClean="0"/>
              <a:t>It </a:t>
            </a:r>
            <a:r>
              <a:rPr lang="en-US" dirty="0"/>
              <a:t>serves as an advisory body to the President</a:t>
            </a:r>
            <a:r>
              <a:rPr lang="en-US" dirty="0" smtClean="0"/>
              <a:t>. </a:t>
            </a:r>
          </a:p>
          <a:p>
            <a:r>
              <a:rPr lang="en-US" dirty="0" smtClean="0"/>
              <a:t>Among </a:t>
            </a:r>
            <a:r>
              <a:rPr lang="en-US" dirty="0"/>
              <a:t>its mandate is to review, evaluate and recommend measures, including priorities to ensure </a:t>
            </a:r>
            <a:r>
              <a:rPr lang="en-US" dirty="0" smtClean="0"/>
              <a:t>the </a:t>
            </a:r>
            <a:r>
              <a:rPr lang="en-US" dirty="0"/>
              <a:t>full integration of women for economic, social and cultural development at national, regional, and international levels. It is also mandated to ensure further equality between men and women. </a:t>
            </a:r>
          </a:p>
        </p:txBody>
      </p:sp>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National Machinery </a:t>
            </a:r>
            <a:br>
              <a:rPr lang="en-US" dirty="0" smtClean="0"/>
            </a:br>
            <a:r>
              <a:rPr lang="en-US" dirty="0"/>
              <a:t>NCRFW’s </a:t>
            </a:r>
            <a:r>
              <a:rPr lang="en-US" dirty="0" smtClean="0"/>
              <a:t>programs</a:t>
            </a:r>
            <a:endParaRPr lang="en-US" dirty="0"/>
          </a:p>
        </p:txBody>
      </p:sp>
      <p:sp>
        <p:nvSpPr>
          <p:cNvPr id="6" name="Content Placeholder 5"/>
          <p:cNvSpPr>
            <a:spLocks noGrp="1"/>
          </p:cNvSpPr>
          <p:nvPr>
            <p:ph sz="half" idx="1"/>
          </p:nvPr>
        </p:nvSpPr>
        <p:spPr/>
        <p:txBody>
          <a:bodyPr>
            <a:normAutofit fontScale="62500" lnSpcReduction="20000"/>
          </a:bodyPr>
          <a:lstStyle/>
          <a:p>
            <a:r>
              <a:rPr lang="en-US" dirty="0" smtClean="0"/>
              <a:t>Conduct </a:t>
            </a:r>
            <a:r>
              <a:rPr lang="en-US" dirty="0"/>
              <a:t>policy studies and gender analysis of priority policy issues; </a:t>
            </a:r>
          </a:p>
          <a:p>
            <a:r>
              <a:rPr lang="en-US" dirty="0" smtClean="0"/>
              <a:t>Provision </a:t>
            </a:r>
            <a:r>
              <a:rPr lang="en-US" dirty="0"/>
              <a:t>of technical assistance or advisory services to key government agencies and selected local government units to mainstream gender concerns in their policies, plans and programs; </a:t>
            </a:r>
          </a:p>
          <a:p>
            <a:r>
              <a:rPr lang="en-US" dirty="0" smtClean="0"/>
              <a:t>Monitoring </a:t>
            </a:r>
            <a:r>
              <a:rPr lang="en-US" dirty="0"/>
              <a:t>of the implementation of national laws and policies, and international instruments on women, such as the Anti-Rape Law, Anti Sexual Harassment Law, Women in Development and Nation Building Act, GAD Budget Policy and the UN Convention on the Elimination of all Forms of Discrimination Against Women (UNCEDAW); </a:t>
            </a:r>
            <a:endParaRPr lang="en-US" dirty="0" smtClean="0"/>
          </a:p>
        </p:txBody>
      </p:sp>
      <p:sp>
        <p:nvSpPr>
          <p:cNvPr id="7" name="Content Placeholder 6"/>
          <p:cNvSpPr>
            <a:spLocks noGrp="1"/>
          </p:cNvSpPr>
          <p:nvPr>
            <p:ph sz="half" idx="2"/>
          </p:nvPr>
        </p:nvSpPr>
        <p:spPr/>
        <p:txBody>
          <a:bodyPr>
            <a:normAutofit fontScale="62500" lnSpcReduction="20000"/>
          </a:bodyPr>
          <a:lstStyle/>
          <a:p>
            <a:r>
              <a:rPr lang="en-US" dirty="0" smtClean="0"/>
              <a:t>Development of institutional mechanisms and tools for sustaining and tracking the progress of gender mainstreaming efforts and gender-responsive programs and projects at the national and local levels; and, </a:t>
            </a:r>
          </a:p>
          <a:p>
            <a:r>
              <a:rPr lang="en-US" dirty="0" smtClean="0"/>
              <a:t>Development and maintenance of computer-assisted information services and sex-aggregated database </a:t>
            </a:r>
          </a:p>
          <a:p>
            <a:endParaRPr lang="en-US" dirty="0"/>
          </a:p>
        </p:txBody>
      </p:sp>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Current Situation of Women by Sector </a:t>
            </a:r>
            <a:r>
              <a:rPr lang="en-US" dirty="0" smtClean="0"/>
              <a:t/>
            </a:r>
            <a:br>
              <a:rPr lang="en-US" dirty="0" smtClean="0"/>
            </a:br>
            <a:r>
              <a:rPr lang="en-US" dirty="0" smtClean="0"/>
              <a:t>(Education)</a:t>
            </a:r>
            <a:endParaRPr lang="en-US" dirty="0"/>
          </a:p>
        </p:txBody>
      </p:sp>
      <p:sp>
        <p:nvSpPr>
          <p:cNvPr id="3" name="Content Placeholder 2"/>
          <p:cNvSpPr>
            <a:spLocks noGrp="1"/>
          </p:cNvSpPr>
          <p:nvPr>
            <p:ph sz="half" idx="1"/>
          </p:nvPr>
        </p:nvSpPr>
        <p:spPr/>
        <p:txBody>
          <a:bodyPr>
            <a:noAutofit/>
          </a:bodyPr>
          <a:lstStyle/>
          <a:p>
            <a:r>
              <a:rPr lang="en-US" sz="1700" dirty="0" smtClean="0"/>
              <a:t>In </a:t>
            </a:r>
            <a:r>
              <a:rPr lang="en-US" sz="1700" dirty="0"/>
              <a:t>school year 2002-2003, the participation rate of female pupils at the elementary level was slightly higher that that of the male pupils (90.87% and 89.26%, respectively). However, at the secondary level, the female pupils’ participation rate was far more than that of the male pupils’ (62.35% and 53.80%, respectively). </a:t>
            </a:r>
            <a:endParaRPr lang="en-US" sz="1700" dirty="0" smtClean="0"/>
          </a:p>
          <a:p>
            <a:r>
              <a:rPr lang="en-US" sz="1700" dirty="0" smtClean="0"/>
              <a:t>Overall</a:t>
            </a:r>
            <a:r>
              <a:rPr lang="en-US" sz="1700" dirty="0"/>
              <a:t>, boys score lower than girls in National Achievement Tests (</a:t>
            </a:r>
            <a:r>
              <a:rPr lang="en-US" sz="1700" dirty="0" smtClean="0"/>
              <a:t>NATs), </a:t>
            </a:r>
            <a:r>
              <a:rPr lang="en-US" sz="1700" dirty="0"/>
              <a:t>but this does not mean that boys are mentally inferior, they are simply less academically prepared for various reasons, including their inattentiveness in </a:t>
            </a:r>
            <a:r>
              <a:rPr lang="en-US" sz="1700" dirty="0" smtClean="0"/>
              <a:t>class.</a:t>
            </a:r>
            <a:endParaRPr lang="en-US" sz="1700" dirty="0"/>
          </a:p>
        </p:txBody>
      </p:sp>
      <p:sp>
        <p:nvSpPr>
          <p:cNvPr id="4" name="Content Placeholder 3"/>
          <p:cNvSpPr>
            <a:spLocks noGrp="1"/>
          </p:cNvSpPr>
          <p:nvPr>
            <p:ph sz="half" idx="2"/>
          </p:nvPr>
        </p:nvSpPr>
        <p:spPr/>
        <p:txBody>
          <a:bodyPr>
            <a:normAutofit fontScale="92500" lnSpcReduction="20000"/>
          </a:bodyPr>
          <a:lstStyle/>
          <a:p>
            <a:r>
              <a:rPr lang="en-US" sz="1800" dirty="0" smtClean="0"/>
              <a:t>Girls </a:t>
            </a:r>
            <a:r>
              <a:rPr lang="en-US" sz="1800" dirty="0"/>
              <a:t>value education more than boys do because they no longer see themselves merely staying at home when they grow up, they expect to have careers, boys tend to assume they would be able to work even without finishing </a:t>
            </a:r>
            <a:r>
              <a:rPr lang="en-US" sz="1800" dirty="0" smtClean="0"/>
              <a:t>school.</a:t>
            </a:r>
            <a:endParaRPr lang="en-US" sz="1800" dirty="0"/>
          </a:p>
          <a:p>
            <a:r>
              <a:rPr lang="en-US" sz="1800" dirty="0" smtClean="0"/>
              <a:t>Poor </a:t>
            </a:r>
            <a:r>
              <a:rPr lang="en-US" sz="1800" dirty="0"/>
              <a:t>families tend to make the boys work because they are considered to be more physically able than girls. Since boys generally perform poorer in school, it seems easier for parents to make them quit and get a </a:t>
            </a:r>
            <a:r>
              <a:rPr lang="en-US" sz="1800" dirty="0" smtClean="0"/>
              <a:t>job.</a:t>
            </a:r>
          </a:p>
          <a:p>
            <a:r>
              <a:rPr lang="en-US" sz="1800" dirty="0"/>
              <a:t>At the post-graduate level, more females than males are enrolled in master’s and doctoral programs in the Philippines. On the average, 64% of the students in master’s and doctoral programs are women. </a:t>
            </a:r>
          </a:p>
          <a:p>
            <a:endParaRPr lang="en-US" sz="1800" dirty="0"/>
          </a:p>
        </p:txBody>
      </p:sp>
      <p:sp>
        <p:nvSpPr>
          <p:cNvPr id="5" name="Footer Placeholder 4"/>
          <p:cNvSpPr>
            <a:spLocks noGrp="1"/>
          </p:cNvSpPr>
          <p:nvPr>
            <p:ph type="ftr" sz="quarter" idx="11"/>
          </p:nvPr>
        </p:nvSpPr>
        <p:spPr/>
        <p:txBody>
          <a:bodyPr/>
          <a:lstStyle/>
          <a:p>
            <a:r>
              <a:rPr lang="en-US" smtClean="0"/>
              <a:t>2011 @ LIHernandez</a:t>
            </a:r>
            <a:endParaRPr lang="en-US"/>
          </a:p>
        </p:txBody>
      </p:sp>
      <p:sp>
        <p:nvSpPr>
          <p:cNvPr id="6" name="Slide Number Placeholder 5"/>
          <p:cNvSpPr>
            <a:spLocks noGrp="1"/>
          </p:cNvSpPr>
          <p:nvPr>
            <p:ph type="sldNum" sz="quarter" idx="12"/>
          </p:nvPr>
        </p:nvSpPr>
        <p:spPr/>
        <p:txBody>
          <a:bodyPr/>
          <a:lstStyle/>
          <a:p>
            <a:fld id="{EFDAD8A2-5F2F-4C4C-920D-47C838B9470D}" type="slidenum">
              <a:rPr lang="en-US" smtClean="0"/>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Current Situation of Women by Sector </a:t>
            </a:r>
            <a:br>
              <a:rPr lang="en-US" dirty="0" smtClean="0"/>
            </a:br>
            <a:r>
              <a:rPr lang="en-US" dirty="0" smtClean="0"/>
              <a:t>(Health)</a:t>
            </a:r>
            <a:endParaRPr lang="en-US" dirty="0"/>
          </a:p>
        </p:txBody>
      </p:sp>
      <p:sp>
        <p:nvSpPr>
          <p:cNvPr id="3" name="Content Placeholder 2"/>
          <p:cNvSpPr>
            <a:spLocks noGrp="1"/>
          </p:cNvSpPr>
          <p:nvPr>
            <p:ph sz="half" idx="1"/>
          </p:nvPr>
        </p:nvSpPr>
        <p:spPr/>
        <p:txBody>
          <a:bodyPr>
            <a:noAutofit/>
          </a:bodyPr>
          <a:lstStyle/>
          <a:p>
            <a:r>
              <a:rPr lang="en-US" sz="1800" dirty="0"/>
              <a:t>According to the World Health Organization’s Regional Office for the Western Pacific, the factors contributing to the limited capacity of the country’s health care system to deliver better health outcome nay be summed as follows: </a:t>
            </a:r>
            <a:endParaRPr lang="en-US" sz="1800" dirty="0" smtClean="0"/>
          </a:p>
          <a:p>
            <a:pPr lvl="1"/>
            <a:r>
              <a:rPr lang="en-US" sz="1200" dirty="0" smtClean="0"/>
              <a:t>Poor </a:t>
            </a:r>
            <a:r>
              <a:rPr lang="en-US" sz="1200" dirty="0"/>
              <a:t>health care financing </a:t>
            </a:r>
            <a:endParaRPr lang="en-US" sz="1200" dirty="0" smtClean="0"/>
          </a:p>
          <a:p>
            <a:pPr lvl="1"/>
            <a:r>
              <a:rPr lang="en-US" sz="1200" dirty="0" smtClean="0"/>
              <a:t>Inappropriate </a:t>
            </a:r>
            <a:r>
              <a:rPr lang="en-US" sz="1200" dirty="0"/>
              <a:t>health service delivery system (excessive reliance on use of high end hospital services rather than primary health care) </a:t>
            </a:r>
          </a:p>
          <a:p>
            <a:pPr lvl="1"/>
            <a:r>
              <a:rPr lang="en-US" sz="1200" dirty="0" smtClean="0"/>
              <a:t>Brain </a:t>
            </a:r>
            <a:r>
              <a:rPr lang="en-US" sz="1200" dirty="0"/>
              <a:t>drain of health </a:t>
            </a:r>
            <a:r>
              <a:rPr lang="en-US" sz="1200" dirty="0" smtClean="0"/>
              <a:t>professionals</a:t>
            </a:r>
          </a:p>
          <a:p>
            <a:pPr lvl="1"/>
            <a:r>
              <a:rPr lang="en-US" sz="1200" dirty="0" smtClean="0"/>
              <a:t>Excessively </a:t>
            </a:r>
            <a:r>
              <a:rPr lang="en-US" sz="1200" dirty="0"/>
              <a:t>high price of medicines </a:t>
            </a:r>
          </a:p>
          <a:p>
            <a:pPr lvl="1"/>
            <a:r>
              <a:rPr lang="en-US" sz="1200" dirty="0" smtClean="0"/>
              <a:t>Inadequate </a:t>
            </a:r>
            <a:r>
              <a:rPr lang="en-US" sz="1200" dirty="0"/>
              <a:t>enforcement of regulatory mechanisms, and, </a:t>
            </a:r>
          </a:p>
          <a:p>
            <a:pPr lvl="1"/>
            <a:r>
              <a:rPr lang="en-US" sz="1200" dirty="0" smtClean="0"/>
              <a:t>Insufficient </a:t>
            </a:r>
            <a:r>
              <a:rPr lang="en-US" sz="1200" dirty="0"/>
              <a:t>effort being expended on prevention and control of new diseases, particularly non –communicable diseases. </a:t>
            </a:r>
          </a:p>
        </p:txBody>
      </p:sp>
      <p:sp>
        <p:nvSpPr>
          <p:cNvPr id="4" name="Content Placeholder 3"/>
          <p:cNvSpPr>
            <a:spLocks noGrp="1"/>
          </p:cNvSpPr>
          <p:nvPr>
            <p:ph sz="half" idx="2"/>
          </p:nvPr>
        </p:nvSpPr>
        <p:spPr/>
        <p:txBody>
          <a:bodyPr>
            <a:normAutofit fontScale="55000" lnSpcReduction="20000"/>
          </a:bodyPr>
          <a:lstStyle/>
          <a:p>
            <a:r>
              <a:rPr lang="en-US" sz="3100" dirty="0" smtClean="0"/>
              <a:t>Based </a:t>
            </a:r>
            <a:r>
              <a:rPr lang="en-US" sz="3100" dirty="0"/>
              <a:t>on the table above, there was a slight improvement in the MMR in the Philippines. Maternal deaths made up less than 1% of total deaths in the country, however, it contributed to 14% of all deaths in women aged 15-49 years (National Statistics Office 1998). </a:t>
            </a:r>
            <a:endParaRPr lang="en-US" sz="3100" dirty="0" smtClean="0"/>
          </a:p>
          <a:p>
            <a:r>
              <a:rPr lang="en-US" sz="3100" dirty="0" smtClean="0"/>
              <a:t> </a:t>
            </a:r>
            <a:r>
              <a:rPr lang="en-US" sz="3100" dirty="0"/>
              <a:t>Based on the Philippine Health Statistics of 2000, MMR is lowest in the National Capital Region (50 maternal deaths per 100,000 live births), Central Luzon (60 per 100,000 live births), and it is highest in the Bicol and Eastern </a:t>
            </a:r>
            <a:r>
              <a:rPr lang="en-US" sz="3100" dirty="0" err="1"/>
              <a:t>Visayas</a:t>
            </a:r>
            <a:r>
              <a:rPr lang="en-US" sz="3100" dirty="0"/>
              <a:t> (around 160 maternal deaths per 100,000 live births). </a:t>
            </a:r>
            <a:endParaRPr lang="en-US" sz="3100" dirty="0" smtClean="0"/>
          </a:p>
          <a:p>
            <a:r>
              <a:rPr lang="en-US" sz="3100" dirty="0" smtClean="0"/>
              <a:t>Common </a:t>
            </a:r>
            <a:r>
              <a:rPr lang="en-US" sz="3100" dirty="0"/>
              <a:t>causes of maternal deaths were (</a:t>
            </a:r>
            <a:r>
              <a:rPr lang="en-US" sz="3100" dirty="0" err="1"/>
              <a:t>i</a:t>
            </a:r>
            <a:r>
              <a:rPr lang="en-US" sz="3100" dirty="0"/>
              <a:t>) hypertension, (ii) postpartum hemorrhage and complications from </a:t>
            </a:r>
            <a:r>
              <a:rPr lang="en-US" sz="3100" dirty="0" smtClean="0"/>
              <a:t>abortions. </a:t>
            </a:r>
            <a:endParaRPr lang="en-US" sz="3100" dirty="0"/>
          </a:p>
          <a:p>
            <a:endParaRPr lang="en-US" sz="3100" dirty="0"/>
          </a:p>
        </p:txBody>
      </p:sp>
      <p:sp>
        <p:nvSpPr>
          <p:cNvPr id="5" name="Footer Placeholder 4"/>
          <p:cNvSpPr>
            <a:spLocks noGrp="1"/>
          </p:cNvSpPr>
          <p:nvPr>
            <p:ph type="ftr" sz="quarter" idx="11"/>
          </p:nvPr>
        </p:nvSpPr>
        <p:spPr/>
        <p:txBody>
          <a:bodyPr/>
          <a:lstStyle/>
          <a:p>
            <a:r>
              <a:rPr lang="en-US" smtClean="0"/>
              <a:t>2011 @ LIHernandez</a:t>
            </a:r>
            <a:endParaRPr lang="en-US"/>
          </a:p>
        </p:txBody>
      </p:sp>
      <p:sp>
        <p:nvSpPr>
          <p:cNvPr id="6" name="Slide Number Placeholder 5"/>
          <p:cNvSpPr>
            <a:spLocks noGrp="1"/>
          </p:cNvSpPr>
          <p:nvPr>
            <p:ph type="sldNum" sz="quarter" idx="12"/>
          </p:nvPr>
        </p:nvSpPr>
        <p:spPr/>
        <p:txBody>
          <a:bodyPr/>
          <a:lstStyle/>
          <a:p>
            <a:fld id="{EFDAD8A2-5F2F-4C4C-920D-47C838B9470D}"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Current Situation of Women by Sector </a:t>
            </a:r>
            <a:br>
              <a:rPr lang="en-US" dirty="0" smtClean="0"/>
            </a:br>
            <a:r>
              <a:rPr lang="en-US" dirty="0" smtClean="0"/>
              <a:t>(Health)</a:t>
            </a:r>
            <a:endParaRPr lang="en-US" dirty="0"/>
          </a:p>
        </p:txBody>
      </p:sp>
      <p:sp>
        <p:nvSpPr>
          <p:cNvPr id="3" name="Content Placeholder 2"/>
          <p:cNvSpPr>
            <a:spLocks noGrp="1"/>
          </p:cNvSpPr>
          <p:nvPr>
            <p:ph sz="half" idx="1"/>
          </p:nvPr>
        </p:nvSpPr>
        <p:spPr/>
        <p:txBody>
          <a:bodyPr>
            <a:noAutofit/>
          </a:bodyPr>
          <a:lstStyle/>
          <a:p>
            <a:r>
              <a:rPr lang="en-US" sz="1700" dirty="0"/>
              <a:t>Abortion is illegal in the Philippines, it is condemned by the Catholic Church and is unacceptable to the Philippine Population Management Program; but according to the Study Unintended Pregnancy and Induced Abortion in the Philippines: “an estimated 473, 000 abortions occur annually, one third of women who experience an unintended pregnancy end it with abortion. A higher proportion of pregnancies are unintended in Metro Manila than in any other major geographic region, and a higher proportion of unintended pregnancies in Metro Manila end in abortion than elsewhere” (Singh et al 2006). </a:t>
            </a:r>
          </a:p>
        </p:txBody>
      </p:sp>
      <p:sp>
        <p:nvSpPr>
          <p:cNvPr id="4" name="Content Placeholder 3"/>
          <p:cNvSpPr>
            <a:spLocks noGrp="1"/>
          </p:cNvSpPr>
          <p:nvPr>
            <p:ph sz="half" idx="2"/>
          </p:nvPr>
        </p:nvSpPr>
        <p:spPr/>
        <p:txBody>
          <a:bodyPr>
            <a:normAutofit fontScale="70000" lnSpcReduction="20000"/>
          </a:bodyPr>
          <a:lstStyle/>
          <a:p>
            <a:r>
              <a:rPr lang="en-US" dirty="0"/>
              <a:t>A Survey conducted by the Social Weather Station (SWS) in November 2003, revealed that: </a:t>
            </a:r>
          </a:p>
          <a:p>
            <a:pPr lvl="1"/>
            <a:r>
              <a:rPr lang="en-US" dirty="0"/>
              <a:t>2.16 million females, 18 years old and above, were physically harmed; majority of them were inflicted by either the woman’s husband, boyfriend, or live-in partner </a:t>
            </a:r>
          </a:p>
          <a:p>
            <a:pPr lvl="1"/>
            <a:r>
              <a:rPr lang="en-US" dirty="0"/>
              <a:t>Some 2.8 million men admitted having physically harmed someone-wives, girlfriends, live-in partners </a:t>
            </a:r>
          </a:p>
          <a:p>
            <a:pPr lvl="1"/>
            <a:r>
              <a:rPr lang="en-US" dirty="0"/>
              <a:t>Of the women physically harmed by their husbands, two-thirds have been hurt more than once while the remaining one-third can no longer remember the number of times they have been abused. </a:t>
            </a:r>
          </a:p>
          <a:p>
            <a:endParaRPr lang="en-US" dirty="0"/>
          </a:p>
        </p:txBody>
      </p:sp>
      <p:sp>
        <p:nvSpPr>
          <p:cNvPr id="5" name="Footer Placeholder 4"/>
          <p:cNvSpPr>
            <a:spLocks noGrp="1"/>
          </p:cNvSpPr>
          <p:nvPr>
            <p:ph type="ftr" sz="quarter" idx="11"/>
          </p:nvPr>
        </p:nvSpPr>
        <p:spPr/>
        <p:txBody>
          <a:bodyPr/>
          <a:lstStyle/>
          <a:p>
            <a:r>
              <a:rPr lang="en-US" smtClean="0"/>
              <a:t>2011 @ LIHernandez</a:t>
            </a:r>
            <a:endParaRPr lang="en-US"/>
          </a:p>
        </p:txBody>
      </p:sp>
      <p:sp>
        <p:nvSpPr>
          <p:cNvPr id="6" name="Slide Number Placeholder 5"/>
          <p:cNvSpPr>
            <a:spLocks noGrp="1"/>
          </p:cNvSpPr>
          <p:nvPr>
            <p:ph type="sldNum" sz="quarter" idx="12"/>
          </p:nvPr>
        </p:nvSpPr>
        <p:spPr/>
        <p:txBody>
          <a:bodyPr/>
          <a:lstStyle/>
          <a:p>
            <a:fld id="{EFDAD8A2-5F2F-4C4C-920D-47C838B9470D}"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Current Situation of Women by Sector </a:t>
            </a:r>
            <a:br>
              <a:rPr lang="en-US" dirty="0" smtClean="0"/>
            </a:br>
            <a:r>
              <a:rPr lang="en-US" dirty="0" smtClean="0"/>
              <a:t>(Agriculture)</a:t>
            </a:r>
            <a:endParaRPr lang="en-US" dirty="0"/>
          </a:p>
        </p:txBody>
      </p:sp>
      <p:sp>
        <p:nvSpPr>
          <p:cNvPr id="3" name="Content Placeholder 2"/>
          <p:cNvSpPr>
            <a:spLocks noGrp="1"/>
          </p:cNvSpPr>
          <p:nvPr>
            <p:ph sz="half" idx="1"/>
          </p:nvPr>
        </p:nvSpPr>
        <p:spPr/>
        <p:txBody>
          <a:bodyPr>
            <a:noAutofit/>
          </a:bodyPr>
          <a:lstStyle/>
          <a:p>
            <a:r>
              <a:rPr lang="en-US" sz="1800" dirty="0"/>
              <a:t>Out of 10.4 million workers employed in agricultural, hunting and forestry sector in 2004, 27.3 % were women.23 Although it is often not counted in official government statistics, women participate in trading of agricultural and fishery products, working in farms, and engaging in micro manufacturing enterprises. </a:t>
            </a:r>
          </a:p>
          <a:p>
            <a:r>
              <a:rPr lang="en-US" sz="1800" dirty="0"/>
              <a:t>Despite the important role played by women in agriculture, most of the land titles of land owning households are in the name of their spouses. Out of the 1,845,272 land title holders24, only 27% or 506,571 are women. </a:t>
            </a:r>
          </a:p>
        </p:txBody>
      </p:sp>
      <p:sp>
        <p:nvSpPr>
          <p:cNvPr id="4" name="Content Placeholder 3"/>
          <p:cNvSpPr>
            <a:spLocks noGrp="1"/>
          </p:cNvSpPr>
          <p:nvPr>
            <p:ph sz="half" idx="2"/>
          </p:nvPr>
        </p:nvSpPr>
        <p:spPr/>
        <p:txBody>
          <a:bodyPr>
            <a:normAutofit fontScale="62500" lnSpcReduction="20000"/>
          </a:bodyPr>
          <a:lstStyle/>
          <a:p>
            <a:r>
              <a:rPr lang="en-US" dirty="0"/>
              <a:t>There are more men than women employed in forest based industries. More women are employed in saw milling than in logging, veneer and plywood manufacturing and other wood based products manufacturing. Of the one million people directly and indirectly employed in the fisheries sector, only 8.2% were women. </a:t>
            </a:r>
            <a:endParaRPr lang="en-US" dirty="0" smtClean="0"/>
          </a:p>
          <a:p>
            <a:r>
              <a:rPr lang="en-US" dirty="0" smtClean="0"/>
              <a:t>Women </a:t>
            </a:r>
            <a:r>
              <a:rPr lang="en-US" dirty="0"/>
              <a:t>are engaged in almost all areas of rice production, namely: planting, weeding, input and fertilizer application, drying and sacking </a:t>
            </a:r>
          </a:p>
          <a:p>
            <a:r>
              <a:rPr lang="en-US" dirty="0" smtClean="0"/>
              <a:t>Women’s </a:t>
            </a:r>
            <a:r>
              <a:rPr lang="en-US" dirty="0"/>
              <a:t>scope of influence extends beyond household maintenance, it also includes decision relating to budget allocation for farm input expenses and productive activities </a:t>
            </a:r>
          </a:p>
          <a:p>
            <a:endParaRPr lang="en-US" dirty="0" smtClean="0"/>
          </a:p>
          <a:p>
            <a:endParaRPr lang="en-US" dirty="0"/>
          </a:p>
        </p:txBody>
      </p:sp>
      <p:sp>
        <p:nvSpPr>
          <p:cNvPr id="5" name="Footer Placeholder 4"/>
          <p:cNvSpPr>
            <a:spLocks noGrp="1"/>
          </p:cNvSpPr>
          <p:nvPr>
            <p:ph type="ftr" sz="quarter" idx="11"/>
          </p:nvPr>
        </p:nvSpPr>
        <p:spPr/>
        <p:txBody>
          <a:bodyPr/>
          <a:lstStyle/>
          <a:p>
            <a:r>
              <a:rPr lang="en-US" smtClean="0"/>
              <a:t>2011 @ LIHernandez</a:t>
            </a:r>
            <a:endParaRPr lang="en-US"/>
          </a:p>
        </p:txBody>
      </p:sp>
      <p:sp>
        <p:nvSpPr>
          <p:cNvPr id="6" name="Slide Number Placeholder 5"/>
          <p:cNvSpPr>
            <a:spLocks noGrp="1"/>
          </p:cNvSpPr>
          <p:nvPr>
            <p:ph type="sldNum" sz="quarter" idx="12"/>
          </p:nvPr>
        </p:nvSpPr>
        <p:spPr/>
        <p:txBody>
          <a:bodyPr/>
          <a:lstStyle/>
          <a:p>
            <a:fld id="{EFDAD8A2-5F2F-4C4C-920D-47C838B9470D}"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Current Situation of Women by Sector </a:t>
            </a:r>
            <a:br>
              <a:rPr lang="en-US" dirty="0" smtClean="0"/>
            </a:br>
            <a:r>
              <a:rPr lang="en-US" dirty="0" smtClean="0"/>
              <a:t>(Economic)</a:t>
            </a:r>
            <a:endParaRPr lang="en-US" dirty="0"/>
          </a:p>
        </p:txBody>
      </p:sp>
      <p:sp>
        <p:nvSpPr>
          <p:cNvPr id="3" name="Content Placeholder 2"/>
          <p:cNvSpPr>
            <a:spLocks noGrp="1"/>
          </p:cNvSpPr>
          <p:nvPr>
            <p:ph sz="half" idx="1"/>
          </p:nvPr>
        </p:nvSpPr>
        <p:spPr/>
        <p:txBody>
          <a:bodyPr>
            <a:normAutofit fontScale="85000" lnSpcReduction="10000"/>
          </a:bodyPr>
          <a:lstStyle/>
          <a:p>
            <a:r>
              <a:rPr lang="en-US" dirty="0"/>
              <a:t>While women’s labor force participation rate is close to 50%, their rate still trails that of men. Women are prevented from entering the labor force because of the gender role stereotyping, particularly in relation to reproductive responsibilities. </a:t>
            </a:r>
          </a:p>
        </p:txBody>
      </p:sp>
      <p:sp>
        <p:nvSpPr>
          <p:cNvPr id="4" name="Content Placeholder 3"/>
          <p:cNvSpPr>
            <a:spLocks noGrp="1"/>
          </p:cNvSpPr>
          <p:nvPr>
            <p:ph sz="half" idx="2"/>
          </p:nvPr>
        </p:nvSpPr>
        <p:spPr/>
        <p:txBody>
          <a:bodyPr>
            <a:normAutofit fontScale="85000" lnSpcReduction="10000"/>
          </a:bodyPr>
          <a:lstStyle/>
          <a:p>
            <a:r>
              <a:rPr lang="en-US" dirty="0" smtClean="0"/>
              <a:t>From </a:t>
            </a:r>
            <a:r>
              <a:rPr lang="en-US" dirty="0"/>
              <a:t>2002-2006, women constituted 38% of the country’s labor force </a:t>
            </a:r>
            <a:endParaRPr lang="en-US" dirty="0" smtClean="0"/>
          </a:p>
          <a:p>
            <a:r>
              <a:rPr lang="en-US" dirty="0" smtClean="0"/>
              <a:t>Males </a:t>
            </a:r>
            <a:r>
              <a:rPr lang="en-US" dirty="0"/>
              <a:t>consistently had higher labor participation rate compared to females, the difference between the labor force participation rates of females and males slightly decreased in 2005 and 2006 because males’ labor force participation rate decreased </a:t>
            </a:r>
          </a:p>
          <a:p>
            <a:endParaRPr lang="en-US" dirty="0"/>
          </a:p>
        </p:txBody>
      </p:sp>
      <p:sp>
        <p:nvSpPr>
          <p:cNvPr id="5" name="Footer Placeholder 4"/>
          <p:cNvSpPr>
            <a:spLocks noGrp="1"/>
          </p:cNvSpPr>
          <p:nvPr>
            <p:ph type="ftr" sz="quarter" idx="11"/>
          </p:nvPr>
        </p:nvSpPr>
        <p:spPr/>
        <p:txBody>
          <a:bodyPr/>
          <a:lstStyle/>
          <a:p>
            <a:r>
              <a:rPr lang="en-US" smtClean="0"/>
              <a:t>2011 @ LIHernandez</a:t>
            </a:r>
            <a:endParaRPr lang="en-US"/>
          </a:p>
        </p:txBody>
      </p:sp>
      <p:sp>
        <p:nvSpPr>
          <p:cNvPr id="6" name="Slide Number Placeholder 5"/>
          <p:cNvSpPr>
            <a:spLocks noGrp="1"/>
          </p:cNvSpPr>
          <p:nvPr>
            <p:ph type="sldNum" sz="quarter" idx="12"/>
          </p:nvPr>
        </p:nvSpPr>
        <p:spPr/>
        <p:txBody>
          <a:bodyPr/>
          <a:lstStyle/>
          <a:p>
            <a:fld id="{EFDAD8A2-5F2F-4C4C-920D-47C838B9470D}" type="slidenum">
              <a:rPr lang="en-US" smtClean="0"/>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Women’s Situation in the Philippines </a:t>
            </a:r>
          </a:p>
        </p:txBody>
      </p:sp>
      <p:sp>
        <p:nvSpPr>
          <p:cNvPr id="3" name="Content Placeholder 2"/>
          <p:cNvSpPr>
            <a:spLocks noGrp="1"/>
          </p:cNvSpPr>
          <p:nvPr>
            <p:ph idx="1"/>
          </p:nvPr>
        </p:nvSpPr>
        <p:spPr/>
        <p:txBody>
          <a:bodyPr>
            <a:normAutofit fontScale="85000" lnSpcReduction="10000"/>
          </a:bodyPr>
          <a:lstStyle/>
          <a:p>
            <a:r>
              <a:rPr lang="en-US" dirty="0"/>
              <a:t>The current situation of women in the Philippines is best described as having sharp contradictions. Filipino women may be considered as one of the most advanced vis-à-vis the women in other countries, in the areas of academic, professional, politics and legislation. </a:t>
            </a:r>
            <a:endParaRPr lang="en-US" dirty="0" smtClean="0"/>
          </a:p>
          <a:p>
            <a:r>
              <a:rPr lang="en-US" dirty="0" smtClean="0"/>
              <a:t>However</a:t>
            </a:r>
            <a:r>
              <a:rPr lang="en-US" dirty="0"/>
              <a:t>, they also suffer from domestic violence, economic disadvantages, discrimination at the workplace, exploitation as migrant workers, and as prostituted </a:t>
            </a:r>
            <a:r>
              <a:rPr lang="en-US" dirty="0" smtClean="0"/>
              <a:t>women </a:t>
            </a:r>
            <a:r>
              <a:rPr lang="en-US" dirty="0"/>
              <a:t>and displacement brought about by the intermittent wars in conflict affected areas in the Philippines. </a:t>
            </a:r>
          </a:p>
        </p:txBody>
      </p:sp>
      <p:sp>
        <p:nvSpPr>
          <p:cNvPr id="4" name="Slide Number Placeholder 3"/>
          <p:cNvSpPr>
            <a:spLocks noGrp="1"/>
          </p:cNvSpPr>
          <p:nvPr>
            <p:ph type="sldNum" sz="quarter" idx="12"/>
          </p:nvPr>
        </p:nvSpPr>
        <p:spPr/>
        <p:txBody>
          <a:bodyPr/>
          <a:lstStyle/>
          <a:p>
            <a:fld id="{EFDAD8A2-5F2F-4C4C-920D-47C838B9470D}" type="slidenum">
              <a:rPr lang="en-US" smtClean="0"/>
              <a:pPr/>
              <a:t>2</a:t>
            </a:fld>
            <a:endParaRPr lang="en-US"/>
          </a:p>
        </p:txBody>
      </p:sp>
      <p:sp>
        <p:nvSpPr>
          <p:cNvPr id="5" name="Footer Placeholder 4"/>
          <p:cNvSpPr>
            <a:spLocks noGrp="1"/>
          </p:cNvSpPr>
          <p:nvPr>
            <p:ph type="ftr" sz="quarter" idx="11"/>
          </p:nvPr>
        </p:nvSpPr>
        <p:spPr/>
        <p:txBody>
          <a:bodyPr/>
          <a:lstStyle/>
          <a:p>
            <a:r>
              <a:rPr lang="en-US" smtClean="0"/>
              <a:t>2011 @ LIHernandez</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Current Situation of Women by Sector </a:t>
            </a:r>
            <a:br>
              <a:rPr lang="en-US" dirty="0" smtClean="0"/>
            </a:br>
            <a:r>
              <a:rPr lang="en-US" dirty="0" smtClean="0"/>
              <a:t>(Economic)</a:t>
            </a:r>
            <a:endParaRPr lang="en-US" dirty="0"/>
          </a:p>
        </p:txBody>
      </p:sp>
      <p:sp>
        <p:nvSpPr>
          <p:cNvPr id="8" name="Content Placeholder 7"/>
          <p:cNvSpPr>
            <a:spLocks noGrp="1"/>
          </p:cNvSpPr>
          <p:nvPr>
            <p:ph idx="1"/>
          </p:nvPr>
        </p:nvSpPr>
        <p:spPr/>
        <p:txBody>
          <a:bodyPr>
            <a:normAutofit fontScale="85000" lnSpcReduction="10000"/>
          </a:bodyPr>
          <a:lstStyle/>
          <a:p>
            <a:r>
              <a:rPr lang="en-US" dirty="0"/>
              <a:t>Despite the financial gains, female OFWs incur more costs and face greater risks compared to their male OFW counterparts. </a:t>
            </a:r>
            <a:endParaRPr lang="en-US" dirty="0" smtClean="0"/>
          </a:p>
          <a:p>
            <a:r>
              <a:rPr lang="en-US" dirty="0" smtClean="0"/>
              <a:t>Female </a:t>
            </a:r>
            <a:r>
              <a:rPr lang="en-US" dirty="0"/>
              <a:t>OFWs are subjected to discrimination as they have to take on jobs way below their qualifications just because those are the only jobs available to women. Some women become victims of trafficking and are sometimes forced to prostitution, marriage and degrading jobs. They are also prone to human rights abuses, exploitation, reproductive health problems and violence. (POPCOM 2007) </a:t>
            </a:r>
          </a:p>
        </p:txBody>
      </p:sp>
      <p:sp>
        <p:nvSpPr>
          <p:cNvPr id="5" name="Footer Placeholder 4"/>
          <p:cNvSpPr>
            <a:spLocks noGrp="1"/>
          </p:cNvSpPr>
          <p:nvPr>
            <p:ph type="ftr" sz="quarter" idx="11"/>
          </p:nvPr>
        </p:nvSpPr>
        <p:spPr/>
        <p:txBody>
          <a:bodyPr/>
          <a:lstStyle/>
          <a:p>
            <a:r>
              <a:rPr lang="en-US" smtClean="0"/>
              <a:t>2011 @ LIHernandez</a:t>
            </a:r>
            <a:endParaRPr lang="en-US"/>
          </a:p>
        </p:txBody>
      </p:sp>
      <p:sp>
        <p:nvSpPr>
          <p:cNvPr id="6" name="Slide Number Placeholder 5"/>
          <p:cNvSpPr>
            <a:spLocks noGrp="1"/>
          </p:cNvSpPr>
          <p:nvPr>
            <p:ph type="sldNum" sz="quarter" idx="12"/>
          </p:nvPr>
        </p:nvSpPr>
        <p:spPr/>
        <p:txBody>
          <a:bodyPr/>
          <a:lstStyle/>
          <a:p>
            <a:fld id="{EFDAD8A2-5F2F-4C4C-920D-47C838B9470D}" type="slidenum">
              <a:rPr lang="en-US" smtClean="0"/>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Current Situation of Women by Sector </a:t>
            </a:r>
            <a:br>
              <a:rPr lang="en-US" dirty="0" smtClean="0"/>
            </a:br>
            <a:r>
              <a:rPr lang="en-US" dirty="0" smtClean="0"/>
              <a:t>(Economic)</a:t>
            </a:r>
            <a:endParaRPr lang="en-US" dirty="0"/>
          </a:p>
        </p:txBody>
      </p:sp>
      <p:sp>
        <p:nvSpPr>
          <p:cNvPr id="3" name="Content Placeholder 2"/>
          <p:cNvSpPr>
            <a:spLocks noGrp="1"/>
          </p:cNvSpPr>
          <p:nvPr>
            <p:ph idx="1"/>
          </p:nvPr>
        </p:nvSpPr>
        <p:spPr/>
        <p:txBody>
          <a:bodyPr/>
          <a:lstStyle/>
          <a:p>
            <a:r>
              <a:rPr lang="en-US" dirty="0"/>
              <a:t>Overseas employment also demands a lot of adjustment in the family life, especially on the family roles. When a parent leaves, the other becomes a solo parent. If the wife leaves to work overseas, and the husband is left behind, the husband becomes the “</a:t>
            </a:r>
            <a:r>
              <a:rPr lang="en-US" dirty="0" err="1"/>
              <a:t>houseband</a:t>
            </a:r>
            <a:r>
              <a:rPr lang="en-US" dirty="0"/>
              <a:t>”. </a:t>
            </a:r>
          </a:p>
        </p:txBody>
      </p:sp>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Policies on Women</a:t>
            </a:r>
            <a:endParaRPr lang="en-US" dirty="0"/>
          </a:p>
        </p:txBody>
      </p:sp>
      <p:graphicFrame>
        <p:nvGraphicFramePr>
          <p:cNvPr id="7" name="Content Placeholder 6"/>
          <p:cNvGraphicFramePr>
            <a:graphicFrameLocks noGrp="1"/>
          </p:cNvGraphicFramePr>
          <p:nvPr>
            <p:ph idx="1"/>
          </p:nvPr>
        </p:nvGraphicFramePr>
        <p:xfrm>
          <a:off x="457200" y="1600200"/>
          <a:ext cx="8229600" cy="4572000"/>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baseline="0" dirty="0" smtClean="0">
                          <a:solidFill>
                            <a:schemeClr val="lt1"/>
                          </a:solidFill>
                          <a:latin typeface="+mn-lt"/>
                          <a:ea typeface="+mn-ea"/>
                          <a:cs typeface="+mn-cs"/>
                        </a:rPr>
                        <a:t>Republic Act 6949 - An Act to Declare March Eight of Every Year as A Working Special Holiday to be Known as National Women’s Day (1990) 	</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baseline="0" dirty="0" smtClean="0">
                          <a:solidFill>
                            <a:schemeClr val="lt1"/>
                          </a:solidFill>
                          <a:latin typeface="+mn-lt"/>
                          <a:ea typeface="+mn-ea"/>
                          <a:cs typeface="+mn-cs"/>
                        </a:rPr>
                        <a:t>It directs all Heads of Government Agencies and Employers in the private sector to encourage and afford sufficient time and opportunities for their employees to engage and participate in any activity to celebrate national Women’s Day 	</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dirty="0" smtClean="0">
                          <a:solidFill>
                            <a:schemeClr val="dk1"/>
                          </a:solidFill>
                          <a:latin typeface="+mn-lt"/>
                          <a:ea typeface="+mn-ea"/>
                          <a:cs typeface="+mn-cs"/>
                        </a:rPr>
                        <a:t>Republic Act 6955 – An Act to Declare Unlawful the Practice of Matching Filipino Women for Marriage to Foreign Nationals on a Mail-Order basis and Other Similar Practices, Including the Advertisement, Publication, Printing or Distribution of Brochures, Fliers and Other Propaganda Materials in Furtherance Thereof and Providing Penalty Thereof (1990)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dirty="0" smtClean="0">
                          <a:solidFill>
                            <a:schemeClr val="dk1"/>
                          </a:solidFill>
                          <a:latin typeface="+mn-lt"/>
                          <a:ea typeface="+mn-ea"/>
                          <a:cs typeface="+mn-cs"/>
                        </a:rPr>
                        <a:t>Ban marriage matching for a fee as well as exportation of domestic workers to certain countries which cannot ensure the protection of their rights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b="1" kern="1200" baseline="0" dirty="0" smtClean="0">
                        <a:solidFill>
                          <a:schemeClr val="lt1"/>
                        </a:solidFill>
                        <a:latin typeface="+mn-lt"/>
                        <a:ea typeface="+mn-ea"/>
                        <a:cs typeface="+mn-cs"/>
                      </a:endParaRPr>
                    </a:p>
                  </a:txBody>
                  <a:tcPr/>
                </a:tc>
              </a:tr>
            </a:tbl>
          </a:graphicData>
        </a:graphic>
      </p:graphicFrame>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Policies on Women</a:t>
            </a:r>
            <a:endParaRPr lang="en-US" dirty="0"/>
          </a:p>
        </p:txBody>
      </p:sp>
      <p:graphicFrame>
        <p:nvGraphicFramePr>
          <p:cNvPr id="7" name="Content Placeholder 6"/>
          <p:cNvGraphicFramePr>
            <a:graphicFrameLocks noGrp="1"/>
          </p:cNvGraphicFramePr>
          <p:nvPr>
            <p:ph idx="1"/>
          </p:nvPr>
        </p:nvGraphicFramePr>
        <p:xfrm>
          <a:off x="457200" y="1600200"/>
          <a:ext cx="8229600" cy="3474720"/>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baseline="0" dirty="0" smtClean="0">
                          <a:solidFill>
                            <a:schemeClr val="lt1"/>
                          </a:solidFill>
                          <a:latin typeface="+mn-lt"/>
                          <a:ea typeface="+mn-ea"/>
                          <a:cs typeface="+mn-cs"/>
                        </a:rPr>
                        <a:t>Republic Act 6972 – An Act Establishing a Day Care Center in Every </a:t>
                      </a:r>
                      <a:r>
                        <a:rPr lang="en-US" sz="1800" b="1" kern="1200" baseline="0" dirty="0" err="1" smtClean="0">
                          <a:solidFill>
                            <a:schemeClr val="lt1"/>
                          </a:solidFill>
                          <a:latin typeface="+mn-lt"/>
                          <a:ea typeface="+mn-ea"/>
                          <a:cs typeface="+mn-cs"/>
                        </a:rPr>
                        <a:t>Barangay</a:t>
                      </a:r>
                      <a:r>
                        <a:rPr lang="en-US" sz="1800" b="1" kern="1200" baseline="0" dirty="0" smtClean="0">
                          <a:solidFill>
                            <a:schemeClr val="lt1"/>
                          </a:solidFill>
                          <a:latin typeface="+mn-lt"/>
                          <a:ea typeface="+mn-ea"/>
                          <a:cs typeface="+mn-cs"/>
                        </a:rPr>
                        <a:t>, Instituting Therein a Total Development and Protection of Children Program, Appropriating Funds Thereof, and For Other Purposes (1990)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baseline="0" dirty="0" smtClean="0">
                          <a:solidFill>
                            <a:schemeClr val="lt1"/>
                          </a:solidFill>
                          <a:latin typeface="+mn-lt"/>
                          <a:ea typeface="+mn-ea"/>
                          <a:cs typeface="+mn-cs"/>
                        </a:rPr>
                        <a:t>Establishes day care centers in every </a:t>
                      </a:r>
                      <a:r>
                        <a:rPr lang="en-US" sz="1800" b="1" kern="1200" baseline="0" dirty="0" err="1" smtClean="0">
                          <a:solidFill>
                            <a:schemeClr val="lt1"/>
                          </a:solidFill>
                          <a:latin typeface="+mn-lt"/>
                          <a:ea typeface="+mn-ea"/>
                          <a:cs typeface="+mn-cs"/>
                        </a:rPr>
                        <a:t>barangay</a:t>
                      </a:r>
                      <a:r>
                        <a:rPr lang="en-US" sz="1800" b="1" kern="1200" baseline="0" dirty="0" smtClean="0">
                          <a:solidFill>
                            <a:schemeClr val="lt1"/>
                          </a:solidFill>
                          <a:latin typeface="+mn-lt"/>
                          <a:ea typeface="+mn-ea"/>
                          <a:cs typeface="+mn-cs"/>
                        </a:rPr>
                        <a:t> to free women for other activities such as taking a job or going back to school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b="1" kern="1200" baseline="0" dirty="0" smtClean="0">
                        <a:solidFill>
                          <a:schemeClr val="lt1"/>
                        </a:solidFill>
                        <a:latin typeface="+mn-lt"/>
                        <a:ea typeface="+mn-ea"/>
                        <a:cs typeface="+mn-cs"/>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dirty="0" smtClean="0">
                          <a:solidFill>
                            <a:schemeClr val="dk1"/>
                          </a:solidFill>
                          <a:latin typeface="+mn-lt"/>
                          <a:ea typeface="+mn-ea"/>
                          <a:cs typeface="+mn-cs"/>
                        </a:rPr>
                        <a:t>Republic Act 7192 – An Act Promoting the Integration of Women as Full and Equal Partners of Men in Development and Nation Building and For Other Purposes (1991)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dirty="0" smtClean="0">
                          <a:solidFill>
                            <a:schemeClr val="dk1"/>
                          </a:solidFill>
                          <a:latin typeface="+mn-lt"/>
                          <a:ea typeface="+mn-ea"/>
                          <a:cs typeface="+mn-cs"/>
                        </a:rPr>
                        <a:t>Provides equal opportunities for women in all military schools of the Armed Forces and the Philippine National Police. Ensures that a substantial portion of foreign assistance funds be allocated to support programs for women 	</a:t>
                      </a:r>
                    </a:p>
                  </a:txBody>
                  <a:tcPr/>
                </a:tc>
              </a:tr>
            </a:tbl>
          </a:graphicData>
        </a:graphic>
      </p:graphicFrame>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Policies on Women</a:t>
            </a:r>
            <a:endParaRPr lang="en-US" dirty="0"/>
          </a:p>
        </p:txBody>
      </p:sp>
      <p:graphicFrame>
        <p:nvGraphicFramePr>
          <p:cNvPr id="7" name="Content Placeholder 6"/>
          <p:cNvGraphicFramePr>
            <a:graphicFrameLocks noGrp="1"/>
          </p:cNvGraphicFramePr>
          <p:nvPr>
            <p:ph idx="1"/>
          </p:nvPr>
        </p:nvGraphicFramePr>
        <p:xfrm>
          <a:off x="457200" y="1600200"/>
          <a:ext cx="8229600" cy="3200400"/>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baseline="0" dirty="0" smtClean="0">
                          <a:solidFill>
                            <a:schemeClr val="lt1"/>
                          </a:solidFill>
                          <a:latin typeface="+mn-lt"/>
                          <a:ea typeface="+mn-ea"/>
                          <a:cs typeface="+mn-cs"/>
                        </a:rPr>
                        <a:t>Republic Act 7600 – An Act Providing Incentives to All Government and Private Health Institutions with Rooming-In and Breastfeeding Practices and for Other Purposes (1992)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baseline="0" dirty="0" smtClean="0">
                          <a:solidFill>
                            <a:schemeClr val="lt1"/>
                          </a:solidFill>
                          <a:latin typeface="+mn-lt"/>
                          <a:ea typeface="+mn-ea"/>
                          <a:cs typeface="+mn-cs"/>
                        </a:rPr>
                        <a:t>This provides an environment where basic physical, emotional and psychological needs of mothers and infants immediately after birth are fulfilled, through the practice of rooming-in and breastfeeding 	</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dirty="0" smtClean="0">
                          <a:solidFill>
                            <a:schemeClr val="dk1"/>
                          </a:solidFill>
                          <a:latin typeface="+mn-lt"/>
                          <a:ea typeface="+mn-ea"/>
                          <a:cs typeface="+mn-cs"/>
                        </a:rPr>
                        <a:t>Republic Act 7877 – An Act Declaring Sexual Harassment Unlawful in the Employment, Education or Training Environment, and For Other Purposes (1995)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dirty="0" smtClean="0">
                          <a:solidFill>
                            <a:schemeClr val="dk1"/>
                          </a:solidFill>
                          <a:latin typeface="+mn-lt"/>
                          <a:ea typeface="+mn-ea"/>
                          <a:cs typeface="+mn-cs"/>
                        </a:rPr>
                        <a:t>It declares that all forms of work-related sexual harassment in the employment environment are unlawful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kern="1200" baseline="0" dirty="0" smtClean="0">
                        <a:solidFill>
                          <a:schemeClr val="dk1"/>
                        </a:solidFill>
                        <a:latin typeface="+mn-lt"/>
                        <a:ea typeface="+mn-ea"/>
                        <a:cs typeface="+mn-cs"/>
                      </a:endParaRPr>
                    </a:p>
                  </a:txBody>
                  <a:tcPr/>
                </a:tc>
              </a:tr>
            </a:tbl>
          </a:graphicData>
        </a:graphic>
      </p:graphicFrame>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Policies on Women</a:t>
            </a:r>
            <a:endParaRPr lang="en-US" dirty="0"/>
          </a:p>
        </p:txBody>
      </p:sp>
      <p:graphicFrame>
        <p:nvGraphicFramePr>
          <p:cNvPr id="7" name="Content Placeholder 6"/>
          <p:cNvGraphicFramePr>
            <a:graphicFrameLocks noGrp="1"/>
          </p:cNvGraphicFramePr>
          <p:nvPr>
            <p:ph idx="1"/>
          </p:nvPr>
        </p:nvGraphicFramePr>
        <p:xfrm>
          <a:off x="457200" y="1600200"/>
          <a:ext cx="8229600" cy="4023360"/>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baseline="0" dirty="0" smtClean="0">
                          <a:solidFill>
                            <a:schemeClr val="lt1"/>
                          </a:solidFill>
                          <a:latin typeface="+mn-lt"/>
                          <a:ea typeface="+mn-ea"/>
                          <a:cs typeface="+mn-cs"/>
                        </a:rPr>
                        <a:t>Republic Act 7882 Providing Assistance to Women Engaging in Micro and Cottage Business Enterprises and For Other Purposes (1995).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baseline="0" dirty="0" smtClean="0">
                          <a:solidFill>
                            <a:schemeClr val="lt1"/>
                          </a:solidFill>
                          <a:latin typeface="+mn-lt"/>
                          <a:ea typeface="+mn-ea"/>
                          <a:cs typeface="+mn-cs"/>
                        </a:rPr>
                        <a:t>This provides assistance to women, particularly those who own small businesses and those who have proven themselves to have good track records in their respective businesses in order to fully harness the talents and skills of the female labor force. 	</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dirty="0" smtClean="0">
                          <a:solidFill>
                            <a:schemeClr val="dk1"/>
                          </a:solidFill>
                          <a:latin typeface="+mn-lt"/>
                          <a:ea typeface="+mn-ea"/>
                          <a:cs typeface="+mn-cs"/>
                        </a:rPr>
                        <a:t>Republic Act 8505 – An Act Providing Assistance and Protection for Rape Victims, Establishing for the Purpose a Rape Crisis Center in Every Province and City, Authorizing the Appropriation of Funds, Thereof, and For Other Purposes (1998)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dirty="0" smtClean="0">
                          <a:solidFill>
                            <a:schemeClr val="dk1"/>
                          </a:solidFill>
                          <a:latin typeface="+mn-lt"/>
                          <a:ea typeface="+mn-ea"/>
                          <a:cs typeface="+mn-cs"/>
                        </a:rPr>
                        <a:t>Also known as the “Rape Victim Assistance and Protection Act of 1998”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kern="1200" baseline="0" dirty="0" smtClean="0">
                        <a:solidFill>
                          <a:schemeClr val="dk1"/>
                        </a:solidFill>
                        <a:latin typeface="+mn-lt"/>
                        <a:ea typeface="+mn-ea"/>
                        <a:cs typeface="+mn-cs"/>
                      </a:endParaRPr>
                    </a:p>
                  </a:txBody>
                  <a:tcPr/>
                </a:tc>
              </a:tr>
            </a:tbl>
          </a:graphicData>
        </a:graphic>
      </p:graphicFrame>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Policies on Women</a:t>
            </a:r>
            <a:endParaRPr lang="en-US" dirty="0"/>
          </a:p>
        </p:txBody>
      </p:sp>
      <p:graphicFrame>
        <p:nvGraphicFramePr>
          <p:cNvPr id="7" name="Content Placeholder 6"/>
          <p:cNvGraphicFramePr>
            <a:graphicFrameLocks noGrp="1"/>
          </p:cNvGraphicFramePr>
          <p:nvPr>
            <p:ph idx="1"/>
          </p:nvPr>
        </p:nvGraphicFramePr>
        <p:xfrm>
          <a:off x="457200" y="1600200"/>
          <a:ext cx="8229600" cy="384048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sz="1600" b="1" kern="1200" baseline="0" dirty="0" smtClean="0">
                          <a:solidFill>
                            <a:schemeClr val="lt1"/>
                          </a:solidFill>
                          <a:latin typeface="+mn-lt"/>
                          <a:ea typeface="+mn-ea"/>
                          <a:cs typeface="+mn-cs"/>
                        </a:rPr>
                        <a:t>Anti-Trafficking in Persons Act of 2003 (Republic Act 9208)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kern="1200" baseline="0" dirty="0" smtClean="0">
                          <a:solidFill>
                            <a:schemeClr val="lt1"/>
                          </a:solidFill>
                          <a:latin typeface="+mn-lt"/>
                          <a:ea typeface="+mn-ea"/>
                          <a:cs typeface="+mn-cs"/>
                        </a:rPr>
                        <a:t>Defines as criminal the acts of trafficking in persons, and acts as to promote trafficking in person, and redefines prostitution from a crime committed by women only to any act, transaction, or design involving the use of a person by another for sexual intercourse or lascivious conduct in exchange for money, profit, or any other consideration, with the criminal liability assigned to those who promote it through trafficking in persons 	</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baseline="0" dirty="0" smtClean="0">
                          <a:solidFill>
                            <a:schemeClr val="dk1"/>
                          </a:solidFill>
                          <a:latin typeface="+mn-lt"/>
                          <a:ea typeface="+mn-ea"/>
                          <a:cs typeface="+mn-cs"/>
                        </a:rPr>
                        <a:t>Anti-Violence Against Women and Their Children Act of 2004 (Republic Act 9262)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baseline="0" dirty="0" smtClean="0">
                          <a:solidFill>
                            <a:schemeClr val="dk1"/>
                          </a:solidFill>
                          <a:latin typeface="+mn-lt"/>
                          <a:ea typeface="+mn-ea"/>
                          <a:cs typeface="+mn-cs"/>
                        </a:rPr>
                        <a:t>Criminalization of violence against women and their children (VAWC) and protection of women and their children in the context of a marital, dating, or common law relationship, declaration of VAWC as a public crime 	</a:t>
                      </a:r>
                    </a:p>
                  </a:txBody>
                  <a:tcPr/>
                </a:tc>
              </a:tr>
            </a:tbl>
          </a:graphicData>
        </a:graphic>
      </p:graphicFrame>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27</a:t>
            </a:fld>
            <a:endParaRPr lang="en-US"/>
          </a:p>
        </p:txBody>
      </p:sp>
      <p:sp>
        <p:nvSpPr>
          <p:cNvPr id="6" name="Content Placeholder 5"/>
          <p:cNvSpPr>
            <a:spLocks noGrp="1"/>
          </p:cNvSpPr>
          <p:nvPr>
            <p:ph idx="1"/>
          </p:nvPr>
        </p:nvSpPr>
        <p:spPr/>
        <p:txBody>
          <a:bodyPr>
            <a:normAutofit fontScale="77500" lnSpcReduction="20000"/>
          </a:bodyPr>
          <a:lstStyle/>
          <a:p>
            <a:r>
              <a:rPr lang="en-US" dirty="0" err="1"/>
              <a:t>Anonuevo</a:t>
            </a:r>
            <a:r>
              <a:rPr lang="en-US" dirty="0"/>
              <a:t>, Carlos Antonio Q., “An Overview of the Gender Situation in the Philippines”, Friedrich-Ebert-</a:t>
            </a:r>
            <a:r>
              <a:rPr lang="en-US" dirty="0" err="1"/>
              <a:t>Stiftung</a:t>
            </a:r>
            <a:r>
              <a:rPr lang="en-US" dirty="0"/>
              <a:t> Philippine Office (September 2000) </a:t>
            </a:r>
            <a:r>
              <a:rPr lang="en-US" u="sng" dirty="0"/>
              <a:t>http://www.fes.org.ph/papers_gendersit.htm accessed on 13 December 2007 </a:t>
            </a:r>
          </a:p>
          <a:p>
            <a:r>
              <a:rPr lang="en-US" dirty="0" smtClean="0"/>
              <a:t>Asian </a:t>
            </a:r>
            <a:r>
              <a:rPr lang="en-US" dirty="0"/>
              <a:t>Development Bank, ADB Country Gender Assessment – Philippines, Southeast Asia Department, Asian Development Bank, (2004) </a:t>
            </a:r>
            <a:r>
              <a:rPr lang="en-US" u="sng" dirty="0"/>
              <a:t>http://www.adb.org/Documents/Reports/Country-Gender-Assessments/phi.asp accessed on 26 October 2007 </a:t>
            </a:r>
          </a:p>
          <a:p>
            <a:r>
              <a:rPr lang="en-US" dirty="0" smtClean="0"/>
              <a:t>Bureau </a:t>
            </a:r>
            <a:r>
              <a:rPr lang="en-US" dirty="0"/>
              <a:t>of Agricultural Statistics, Department of Agriculture, http://</a:t>
            </a:r>
            <a:r>
              <a:rPr lang="en-US" u="sng" dirty="0"/>
              <a:t>www.bas.gov.ph/ accessed on 28 December 2007 </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28</a:t>
            </a:fld>
            <a:endParaRPr lang="en-US"/>
          </a:p>
        </p:txBody>
      </p:sp>
      <p:sp>
        <p:nvSpPr>
          <p:cNvPr id="6" name="Content Placeholder 5"/>
          <p:cNvSpPr>
            <a:spLocks noGrp="1"/>
          </p:cNvSpPr>
          <p:nvPr>
            <p:ph idx="1"/>
          </p:nvPr>
        </p:nvSpPr>
        <p:spPr/>
        <p:txBody>
          <a:bodyPr>
            <a:normAutofit lnSpcReduction="10000"/>
          </a:bodyPr>
          <a:lstStyle/>
          <a:p>
            <a:r>
              <a:rPr lang="en-US" dirty="0"/>
              <a:t>Community and Family Services International </a:t>
            </a:r>
            <a:r>
              <a:rPr lang="en-US" u="sng" dirty="0"/>
              <a:t>http://www.cfsi.p/p_phil.htm accessed on 7 February 2008 </a:t>
            </a:r>
          </a:p>
          <a:p>
            <a:r>
              <a:rPr lang="en-US" dirty="0" smtClean="0"/>
              <a:t>Department </a:t>
            </a:r>
            <a:r>
              <a:rPr lang="en-US" dirty="0"/>
              <a:t>of Health, National Objectives for Health, Philippines 2005-2010 </a:t>
            </a:r>
          </a:p>
          <a:p>
            <a:r>
              <a:rPr lang="en-US" dirty="0" smtClean="0"/>
              <a:t>“</a:t>
            </a:r>
            <a:r>
              <a:rPr lang="en-US" dirty="0"/>
              <a:t>Female OFWs Overtaking Males, Government Says”, Asian Journal Online, 21 November 2007, </a:t>
            </a:r>
            <a:r>
              <a:rPr lang="en-US" u="sng" dirty="0"/>
              <a:t>http://www.asianjournal.com accessed on 26 December 2007 </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29</a:t>
            </a:fld>
            <a:endParaRPr lang="en-US"/>
          </a:p>
        </p:txBody>
      </p:sp>
      <p:sp>
        <p:nvSpPr>
          <p:cNvPr id="6" name="Content Placeholder 5"/>
          <p:cNvSpPr>
            <a:spLocks noGrp="1"/>
          </p:cNvSpPr>
          <p:nvPr>
            <p:ph idx="1"/>
          </p:nvPr>
        </p:nvSpPr>
        <p:spPr/>
        <p:txBody>
          <a:bodyPr>
            <a:normAutofit fontScale="70000" lnSpcReduction="20000"/>
          </a:bodyPr>
          <a:lstStyle/>
          <a:p>
            <a:r>
              <a:rPr lang="en-US" dirty="0" err="1" smtClean="0"/>
              <a:t>Licuanan</a:t>
            </a:r>
            <a:r>
              <a:rPr lang="en-US" dirty="0" smtClean="0"/>
              <a:t>, Patricia “Gender Perspectives in Promoting the Human Security of Uprooted People” Speech during the ASEAN Consultation Workshop, </a:t>
            </a:r>
            <a:r>
              <a:rPr lang="en-US" u="sng" dirty="0" smtClean="0"/>
              <a:t>http://www.cfsi.ph/pdf/MissingPeace.pdf accessed 7 February 2007 </a:t>
            </a:r>
          </a:p>
          <a:p>
            <a:r>
              <a:rPr lang="en-US" dirty="0" err="1" smtClean="0"/>
              <a:t>Mananzan</a:t>
            </a:r>
            <a:r>
              <a:rPr lang="en-US" dirty="0" smtClean="0"/>
              <a:t>, Sr. Mary John, “The Woman Question in the Philippines”, Institute of Women’s Studies, St. </a:t>
            </a:r>
            <a:r>
              <a:rPr lang="en-US" dirty="0" err="1" smtClean="0"/>
              <a:t>Scholastica’s</a:t>
            </a:r>
            <a:r>
              <a:rPr lang="en-US" dirty="0" smtClean="0"/>
              <a:t> College, Manila, Philippines (1997) </a:t>
            </a:r>
          </a:p>
          <a:p>
            <a:r>
              <a:rPr lang="en-US" dirty="0"/>
              <a:t>National Commission on the Role of Filipino Women (NCRFW) </a:t>
            </a:r>
            <a:r>
              <a:rPr lang="en-US" u="sng" dirty="0"/>
              <a:t>http://www.ncrfw.gov.ph/ accessed on 26 December 2007 </a:t>
            </a:r>
          </a:p>
          <a:p>
            <a:r>
              <a:rPr lang="en-US" dirty="0" smtClean="0"/>
              <a:t>National </a:t>
            </a:r>
            <a:r>
              <a:rPr lang="en-US" dirty="0"/>
              <a:t>Commission on The Role of the Filipino Women, “Report on the State of Filipino Women 2001-2005”, Manila, Philippines (2005) </a:t>
            </a:r>
            <a:r>
              <a:rPr lang="en-US" u="sng" dirty="0"/>
              <a:t>http://www.ncrfw.gov.ph/ Accessed on 26 October 2007 </a:t>
            </a:r>
            <a:endParaRPr lang="en-US" u="sng" dirty="0" smtClean="0"/>
          </a:p>
          <a:p>
            <a:r>
              <a:rPr lang="en-US" dirty="0"/>
              <a:t>National Economic and Development Authority, Medium-Term Philippine Development Plan 2004-2010, Manila, Philippines (2004) </a:t>
            </a: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Women’s Situation in the Philippines </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The Philippines accords high priority to the promotion of gender equality. It is one of the few countries with gender provision in its Constitution, and one of the earliest signatories to the Convention on the Elimination of All Forms of Discrimination Against Women (CEDAW). </a:t>
            </a:r>
            <a:endParaRPr lang="en-US" dirty="0" smtClean="0"/>
          </a:p>
          <a:p>
            <a:r>
              <a:rPr lang="en-US" dirty="0" smtClean="0"/>
              <a:t>It </a:t>
            </a:r>
            <a:r>
              <a:rPr lang="en-US" dirty="0"/>
              <a:t>also signed the Millennium Declaration, wherein gender equality plays an integral role in the achievement of the Millennium Development Goals. </a:t>
            </a:r>
          </a:p>
        </p:txBody>
      </p:sp>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30</a:t>
            </a:fld>
            <a:endParaRPr lang="en-US"/>
          </a:p>
        </p:txBody>
      </p:sp>
      <p:sp>
        <p:nvSpPr>
          <p:cNvPr id="6" name="Content Placeholder 5"/>
          <p:cNvSpPr>
            <a:spLocks noGrp="1"/>
          </p:cNvSpPr>
          <p:nvPr>
            <p:ph idx="1"/>
          </p:nvPr>
        </p:nvSpPr>
        <p:spPr/>
        <p:txBody>
          <a:bodyPr>
            <a:normAutofit fontScale="85000" lnSpcReduction="20000"/>
          </a:bodyPr>
          <a:lstStyle/>
          <a:p>
            <a:r>
              <a:rPr lang="en-US" dirty="0"/>
              <a:t>National Statistical Coordination Board Fact Sheet (8 March 2007), </a:t>
            </a:r>
            <a:r>
              <a:rPr lang="en-US" u="sng" dirty="0"/>
              <a:t>http://www.nscb.org.ph/ accessed on 26 December 2007 </a:t>
            </a:r>
          </a:p>
          <a:p>
            <a:r>
              <a:rPr lang="en-US" dirty="0" smtClean="0"/>
              <a:t>National </a:t>
            </a:r>
            <a:r>
              <a:rPr lang="en-US" dirty="0"/>
              <a:t>Statistics Office, Philippine Labor Force Survey, various years and Functional Literacy, Education and Mass Media Survey, http://</a:t>
            </a:r>
            <a:r>
              <a:rPr lang="en-US" u="sng" dirty="0"/>
              <a:t>www.census.gov.ph/ accessed on 26 December 2007 </a:t>
            </a:r>
          </a:p>
          <a:p>
            <a:r>
              <a:rPr lang="en-US" dirty="0" smtClean="0"/>
              <a:t>Philippine </a:t>
            </a:r>
            <a:r>
              <a:rPr lang="en-US" dirty="0"/>
              <a:t>Human Development Report 2005 - Peace, Human Security and Human Development in the Philippines, Manila Philippines (2005) </a:t>
            </a:r>
          </a:p>
          <a:p>
            <a:r>
              <a:rPr lang="en-US" dirty="0" smtClean="0"/>
              <a:t>Population </a:t>
            </a:r>
            <a:r>
              <a:rPr lang="en-US" dirty="0"/>
              <a:t>Commission, “State of the Philippine Population Report 2000”, Manila Philippines (2000)</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31</a:t>
            </a:fld>
            <a:endParaRPr lang="en-US"/>
          </a:p>
        </p:txBody>
      </p:sp>
      <p:sp>
        <p:nvSpPr>
          <p:cNvPr id="6" name="Content Placeholder 5"/>
          <p:cNvSpPr>
            <a:spLocks noGrp="1"/>
          </p:cNvSpPr>
          <p:nvPr>
            <p:ph idx="1"/>
          </p:nvPr>
        </p:nvSpPr>
        <p:spPr/>
        <p:txBody>
          <a:bodyPr>
            <a:normAutofit lnSpcReduction="10000"/>
          </a:bodyPr>
          <a:lstStyle/>
          <a:p>
            <a:r>
              <a:rPr lang="en-US" dirty="0"/>
              <a:t>World Development Indicators 2005, The World Bank, Washington D.C., (2005) </a:t>
            </a:r>
          </a:p>
          <a:p>
            <a:r>
              <a:rPr lang="en-US" dirty="0" smtClean="0"/>
              <a:t>World </a:t>
            </a:r>
            <a:r>
              <a:rPr lang="en-US" dirty="0"/>
              <a:t>Development Indicators 2006, The World Bank, Washington D.C., (2006) </a:t>
            </a:r>
          </a:p>
          <a:p>
            <a:r>
              <a:rPr lang="en-US" dirty="0" smtClean="0"/>
              <a:t>World </a:t>
            </a:r>
            <a:r>
              <a:rPr lang="en-US" dirty="0"/>
              <a:t>Development Indicators 2007, The World Bank, Washington D.C., (2007) </a:t>
            </a:r>
          </a:p>
          <a:p>
            <a:r>
              <a:rPr lang="en-US" dirty="0" smtClean="0"/>
              <a:t>World </a:t>
            </a:r>
            <a:r>
              <a:rPr lang="en-US" dirty="0"/>
              <a:t>Economic Forum, Global Gender Gap Report 2007, </a:t>
            </a:r>
            <a:r>
              <a:rPr lang="en-US" u="sng" dirty="0"/>
              <a:t>http://www.weforum.org accessed on 9 November 2007 </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Thank you!</a:t>
            </a:r>
            <a:endParaRPr lang="en-US" dirty="0"/>
          </a:p>
        </p:txBody>
      </p:sp>
      <p:sp>
        <p:nvSpPr>
          <p:cNvPr id="7" name="Text Placeholder 6"/>
          <p:cNvSpPr>
            <a:spLocks noGrp="1"/>
          </p:cNvSpPr>
          <p:nvPr>
            <p:ph type="body" idx="1"/>
          </p:nvPr>
        </p:nvSpPr>
        <p:spPr/>
        <p:txBody>
          <a:bodyPr/>
          <a:lstStyle/>
          <a:p>
            <a:r>
              <a:rPr lang="en-US" dirty="0" smtClean="0"/>
              <a:t>lihernandez@post.upm.edu.ph</a:t>
            </a:r>
            <a:endParaRPr lang="en-US" dirty="0"/>
          </a:p>
        </p:txBody>
      </p:sp>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32</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Women’s Situation in the Philippines </a:t>
            </a:r>
            <a:endParaRPr lang="en-US" dirty="0"/>
          </a:p>
        </p:txBody>
      </p:sp>
      <p:sp>
        <p:nvSpPr>
          <p:cNvPr id="3" name="Content Placeholder 2"/>
          <p:cNvSpPr>
            <a:spLocks noGrp="1"/>
          </p:cNvSpPr>
          <p:nvPr>
            <p:ph idx="1"/>
          </p:nvPr>
        </p:nvSpPr>
        <p:spPr/>
        <p:txBody>
          <a:bodyPr/>
          <a:lstStyle/>
          <a:p>
            <a:r>
              <a:rPr lang="en-US" dirty="0"/>
              <a:t>Out of 115 countries in 2006 and 128 countries in 2007, the Philippines consistently ranked number 6 in the World Economic Forum initiated Global Gender Gap Index </a:t>
            </a:r>
            <a:r>
              <a:rPr lang="en-US" dirty="0" smtClean="0"/>
              <a:t>2007, </a:t>
            </a:r>
            <a:r>
              <a:rPr lang="en-US" dirty="0"/>
              <a:t>“the Philippines (6), along with Sri Lanka (15) remain distinctive for being the only Asian countries in the top 20 of the rankings”. </a:t>
            </a:r>
          </a:p>
        </p:txBody>
      </p:sp>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Women’s Situation in the Philippines </a:t>
            </a:r>
            <a:endParaRPr lang="en-US" dirty="0"/>
          </a:p>
        </p:txBody>
      </p:sp>
      <p:sp>
        <p:nvSpPr>
          <p:cNvPr id="3" name="Content Placeholder 2"/>
          <p:cNvSpPr>
            <a:spLocks noGrp="1"/>
          </p:cNvSpPr>
          <p:nvPr>
            <p:ph idx="1"/>
          </p:nvPr>
        </p:nvSpPr>
        <p:spPr/>
        <p:txBody>
          <a:bodyPr>
            <a:normAutofit fontScale="92500"/>
          </a:bodyPr>
          <a:lstStyle/>
          <a:p>
            <a:r>
              <a:rPr lang="en-US" dirty="0"/>
              <a:t>In spite of the remarkable achievements mentioned above, thousands of Filipino women suffer from sex and other gender-based abuses. </a:t>
            </a:r>
            <a:endParaRPr lang="en-US" dirty="0" smtClean="0"/>
          </a:p>
          <a:p>
            <a:r>
              <a:rPr lang="en-US" dirty="0" smtClean="0"/>
              <a:t>The </a:t>
            </a:r>
            <a:r>
              <a:rPr lang="en-US" dirty="0"/>
              <a:t>most common form of gender-based violence in the Philippines is domestic violence, followed by rape. (Women’s Legal Bureau 2006) One of the most common forms of domestic violence is wife battering. (</a:t>
            </a:r>
            <a:r>
              <a:rPr lang="en-US" dirty="0" err="1"/>
              <a:t>Mananzan</a:t>
            </a:r>
            <a:r>
              <a:rPr lang="en-US" dirty="0"/>
              <a:t> 1997). </a:t>
            </a:r>
          </a:p>
        </p:txBody>
      </p:sp>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Women’s Situation in the Philippines </a:t>
            </a:r>
            <a:endParaRPr lang="en-US" dirty="0"/>
          </a:p>
        </p:txBody>
      </p:sp>
      <p:sp>
        <p:nvSpPr>
          <p:cNvPr id="3" name="Content Placeholder 2"/>
          <p:cNvSpPr>
            <a:spLocks noGrp="1"/>
          </p:cNvSpPr>
          <p:nvPr>
            <p:ph idx="1"/>
          </p:nvPr>
        </p:nvSpPr>
        <p:spPr/>
        <p:txBody>
          <a:bodyPr>
            <a:normAutofit fontScale="85000" lnSpcReduction="10000"/>
          </a:bodyPr>
          <a:lstStyle/>
          <a:p>
            <a:r>
              <a:rPr lang="en-US" dirty="0"/>
              <a:t>The Philippine Population Commission has noted the increasing feminization of migration as more and more women are leaving the country to work abroad</a:t>
            </a:r>
            <a:r>
              <a:rPr lang="en-US" dirty="0" smtClean="0"/>
              <a:t>.</a:t>
            </a:r>
          </a:p>
          <a:p>
            <a:r>
              <a:rPr lang="en-US" dirty="0" smtClean="0"/>
              <a:t> </a:t>
            </a:r>
            <a:r>
              <a:rPr lang="en-US" dirty="0"/>
              <a:t>A huge number of women are deployed as laborers and unskilled workers (mostly as domestic helpers). </a:t>
            </a:r>
            <a:endParaRPr lang="en-US" dirty="0" smtClean="0"/>
          </a:p>
          <a:p>
            <a:r>
              <a:rPr lang="en-US" dirty="0" smtClean="0"/>
              <a:t>Female </a:t>
            </a:r>
            <a:r>
              <a:rPr lang="en-US" dirty="0"/>
              <a:t>Overseas Filipino Workers (OFWs) incur more costs and face greater risks compared to their male OFWs counterparts. They are subjected to discrimination, trafficking, prostitution and degrading jobs. They are also prone to human rights abuses, reproductive health problems and violence. </a:t>
            </a:r>
          </a:p>
        </p:txBody>
      </p:sp>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Women’s Situation in the Philippines </a:t>
            </a:r>
            <a:endParaRPr lang="en-US" dirty="0"/>
          </a:p>
        </p:txBody>
      </p:sp>
      <p:sp>
        <p:nvSpPr>
          <p:cNvPr id="3" name="Content Placeholder 2"/>
          <p:cNvSpPr>
            <a:spLocks noGrp="1"/>
          </p:cNvSpPr>
          <p:nvPr>
            <p:ph idx="1"/>
          </p:nvPr>
        </p:nvSpPr>
        <p:spPr/>
        <p:txBody>
          <a:bodyPr>
            <a:normAutofit lnSpcReduction="10000"/>
          </a:bodyPr>
          <a:lstStyle/>
          <a:p>
            <a:r>
              <a:rPr lang="en-US" dirty="0"/>
              <a:t>While Filipino women suffer the same domestic violence, and economic disadvantages all over the country, women in some parts of Mindanao and other conflict affected areas in the Philippines suffer more. </a:t>
            </a:r>
            <a:endParaRPr lang="en-US" dirty="0" smtClean="0"/>
          </a:p>
          <a:p>
            <a:r>
              <a:rPr lang="en-US" dirty="0" smtClean="0"/>
              <a:t>According </a:t>
            </a:r>
            <a:r>
              <a:rPr lang="en-US" dirty="0"/>
              <a:t>to the Internal Displacement Monitoring Center, armed conflict in the Philippines caused the displacement of nearly two million people from 2000 and </a:t>
            </a:r>
            <a:r>
              <a:rPr lang="en-US" dirty="0" smtClean="0"/>
              <a:t>2006. </a:t>
            </a:r>
            <a:endParaRPr lang="en-US" dirty="0"/>
          </a:p>
        </p:txBody>
      </p:sp>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 Policy on Gender </a:t>
            </a:r>
          </a:p>
        </p:txBody>
      </p:sp>
      <p:sp>
        <p:nvSpPr>
          <p:cNvPr id="3" name="Content Placeholder 2"/>
          <p:cNvSpPr>
            <a:spLocks noGrp="1"/>
          </p:cNvSpPr>
          <p:nvPr>
            <p:ph idx="1"/>
          </p:nvPr>
        </p:nvSpPr>
        <p:spPr/>
        <p:txBody>
          <a:bodyPr/>
          <a:lstStyle/>
          <a:p>
            <a:r>
              <a:rPr lang="en-US" dirty="0"/>
              <a:t>In the past two decades, the Philippines did well in promoting gender equality and women’s empowerment. These are evident in the inclusion of gender equality principles in development programs and processes and legislative reforms. </a:t>
            </a:r>
          </a:p>
        </p:txBody>
      </p:sp>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Government Policy on Gender </a:t>
            </a:r>
            <a:endParaRPr lang="en-US" dirty="0"/>
          </a:p>
        </p:txBody>
      </p:sp>
      <p:sp>
        <p:nvSpPr>
          <p:cNvPr id="3" name="Content Placeholder 2"/>
          <p:cNvSpPr>
            <a:spLocks noGrp="1"/>
          </p:cNvSpPr>
          <p:nvPr>
            <p:ph idx="1"/>
          </p:nvPr>
        </p:nvSpPr>
        <p:spPr/>
        <p:txBody>
          <a:bodyPr>
            <a:normAutofit fontScale="85000" lnSpcReduction="10000"/>
          </a:bodyPr>
          <a:lstStyle/>
          <a:p>
            <a:r>
              <a:rPr lang="en-US" dirty="0"/>
              <a:t>The Philippine Government adopted the Philippine Plan for Gender-Responsive Development (PPGD) 1995-2025, a 30-year strategic plan that translated the Beijing Platform for Action into policies, strategies, programs and projects for Filipino women. </a:t>
            </a:r>
            <a:endParaRPr lang="en-US" dirty="0" smtClean="0"/>
          </a:p>
          <a:p>
            <a:r>
              <a:rPr lang="en-US" dirty="0" smtClean="0"/>
              <a:t>However</a:t>
            </a:r>
            <a:r>
              <a:rPr lang="en-US" dirty="0"/>
              <a:t>, inasmuch there was a need for short-term operational plans to realize the goals of the PPGD, the Philippine government, in collaboration with its partners in the non-government organizations, the academe formulated the Framework Plan for Women (FPW) in 2001. </a:t>
            </a:r>
          </a:p>
        </p:txBody>
      </p:sp>
      <p:sp>
        <p:nvSpPr>
          <p:cNvPr id="4" name="Footer Placeholder 3"/>
          <p:cNvSpPr>
            <a:spLocks noGrp="1"/>
          </p:cNvSpPr>
          <p:nvPr>
            <p:ph type="ftr" sz="quarter" idx="11"/>
          </p:nvPr>
        </p:nvSpPr>
        <p:spPr/>
        <p:txBody>
          <a:bodyPr/>
          <a:lstStyle/>
          <a:p>
            <a:r>
              <a:rPr lang="en-US" smtClean="0"/>
              <a:t>2011 @ LIHernandez</a:t>
            </a:r>
            <a:endParaRPr lang="en-US"/>
          </a:p>
        </p:txBody>
      </p:sp>
      <p:sp>
        <p:nvSpPr>
          <p:cNvPr id="5" name="Slide Number Placeholder 4"/>
          <p:cNvSpPr>
            <a:spLocks noGrp="1"/>
          </p:cNvSpPr>
          <p:nvPr>
            <p:ph type="sldNum" sz="quarter" idx="12"/>
          </p:nvPr>
        </p:nvSpPr>
        <p:spPr/>
        <p:txBody>
          <a:bodyPr/>
          <a:lstStyle/>
          <a:p>
            <a:fld id="{EFDAD8A2-5F2F-4C4C-920D-47C838B9470D}"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TotalTime>
  <Words>3377</Words>
  <Application>Microsoft Office PowerPoint</Application>
  <PresentationFormat>On-screen Show (4:3)</PresentationFormat>
  <Paragraphs>198</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Gender Policies in the Philippines</vt:lpstr>
      <vt:lpstr>Women’s Situation in the Philippines </vt:lpstr>
      <vt:lpstr>Women’s Situation in the Philippines </vt:lpstr>
      <vt:lpstr>Women’s Situation in the Philippines </vt:lpstr>
      <vt:lpstr>Women’s Situation in the Philippines </vt:lpstr>
      <vt:lpstr>Women’s Situation in the Philippines </vt:lpstr>
      <vt:lpstr>Women’s Situation in the Philippines </vt:lpstr>
      <vt:lpstr>Government Policy on Gender </vt:lpstr>
      <vt:lpstr>Government Policy on Gender </vt:lpstr>
      <vt:lpstr>Government Policy on Gender </vt:lpstr>
      <vt:lpstr>Government Policy on Gender </vt:lpstr>
      <vt:lpstr>Government Policy on Gender </vt:lpstr>
      <vt:lpstr>National Machinery </vt:lpstr>
      <vt:lpstr>National Machinery  NCRFW’s programs</vt:lpstr>
      <vt:lpstr>Current Situation of Women by Sector  (Education)</vt:lpstr>
      <vt:lpstr>Current Situation of Women by Sector  (Health)</vt:lpstr>
      <vt:lpstr>Current Situation of Women by Sector  (Health)</vt:lpstr>
      <vt:lpstr>Current Situation of Women by Sector  (Agriculture)</vt:lpstr>
      <vt:lpstr>Current Situation of Women by Sector  (Economic)</vt:lpstr>
      <vt:lpstr>Current Situation of Women by Sector  (Economic)</vt:lpstr>
      <vt:lpstr>Current Situation of Women by Sector  (Economic)</vt:lpstr>
      <vt:lpstr>Policies on Women</vt:lpstr>
      <vt:lpstr>Policies on Women</vt:lpstr>
      <vt:lpstr>Policies on Women</vt:lpstr>
      <vt:lpstr>Policies on Women</vt:lpstr>
      <vt:lpstr>Policies on Women</vt:lpstr>
      <vt:lpstr>References</vt:lpstr>
      <vt:lpstr>References</vt:lpstr>
      <vt:lpstr>References</vt:lpstr>
      <vt:lpstr>References</vt:lpstr>
      <vt:lpstr>References</vt:lpstr>
      <vt:lpstr>Thank you!</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Gender Policies in the Philippines</dc:title>
  <dc:creator>Joie</dc:creator>
  <cp:lastModifiedBy>_</cp:lastModifiedBy>
  <cp:revision>9</cp:revision>
  <dcterms:created xsi:type="dcterms:W3CDTF">2011-03-03T17:45:08Z</dcterms:created>
  <dcterms:modified xsi:type="dcterms:W3CDTF">2011-03-04T09:36:09Z</dcterms:modified>
</cp:coreProperties>
</file>